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74" r:id="rId1"/>
  </p:sldMasterIdLst>
  <p:notesMasterIdLst>
    <p:notesMasterId r:id="rId19"/>
  </p:notesMasterIdLst>
  <p:sldIdLst>
    <p:sldId id="256" r:id="rId2"/>
    <p:sldId id="316" r:id="rId3"/>
    <p:sldId id="283" r:id="rId4"/>
    <p:sldId id="318" r:id="rId5"/>
    <p:sldId id="325" r:id="rId6"/>
    <p:sldId id="326" r:id="rId7"/>
    <p:sldId id="327" r:id="rId8"/>
    <p:sldId id="328" r:id="rId9"/>
    <p:sldId id="329" r:id="rId10"/>
    <p:sldId id="336" r:id="rId11"/>
    <p:sldId id="335" r:id="rId12"/>
    <p:sldId id="334" r:id="rId13"/>
    <p:sldId id="333" r:id="rId14"/>
    <p:sldId id="332" r:id="rId15"/>
    <p:sldId id="331" r:id="rId16"/>
    <p:sldId id="330" r:id="rId17"/>
    <p:sldId id="337"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Harmattan" panose="020B0604020202020204" charset="-78"/>
      <p:regular r:id="rId24"/>
      <p:bold r:id="rId25"/>
    </p:embeddedFont>
    <p:embeddedFont>
      <p:font typeface="IBM Plex Serif SemiBold" panose="02060703050406000203" pitchFamily="18" charset="0"/>
      <p:bold r:id="rId26"/>
      <p:boldItalic r:id="rId27"/>
    </p:embeddedFont>
    <p:embeddedFont>
      <p:font typeface="Javanese Text" panose="02000000000000000000" pitchFamily="2" charset="0"/>
      <p:regular r:id="rId28"/>
    </p:embeddedFont>
    <p:embeddedFont>
      <p:font typeface="Krub" panose="00000500000000000000" pitchFamily="2" charset="-34"/>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D42F292-C0EA-4E08-8ECC-D87BB56731C5}">
  <a:tblStyle styleId="{DD42F292-C0EA-4E08-8ECC-D87BB56731C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72"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a:extLst>
            <a:ext uri="{FF2B5EF4-FFF2-40B4-BE49-F238E27FC236}">
              <a16:creationId xmlns:a16="http://schemas.microsoft.com/office/drawing/2014/main" id="{FE6C414E-56FB-8DAB-F5EB-BB5D06C292F1}"/>
            </a:ext>
          </a:extLst>
        </p:cNvPr>
        <p:cNvGrpSpPr/>
        <p:nvPr/>
      </p:nvGrpSpPr>
      <p:grpSpPr>
        <a:xfrm>
          <a:off x="0" y="0"/>
          <a:ext cx="0" cy="0"/>
          <a:chOff x="0" y="0"/>
          <a:chExt cx="0" cy="0"/>
        </a:xfrm>
      </p:grpSpPr>
      <p:sp>
        <p:nvSpPr>
          <p:cNvPr id="1049" name="Google Shape;1049;gb041fc3313_0_0:notes">
            <a:extLst>
              <a:ext uri="{FF2B5EF4-FFF2-40B4-BE49-F238E27FC236}">
                <a16:creationId xmlns:a16="http://schemas.microsoft.com/office/drawing/2014/main" id="{C64903FE-0019-0445-D972-D8D844793A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b041fc3313_0_0:notes">
            <a:extLst>
              <a:ext uri="{FF2B5EF4-FFF2-40B4-BE49-F238E27FC236}">
                <a16:creationId xmlns:a16="http://schemas.microsoft.com/office/drawing/2014/main" id="{FAA2A8A8-9909-0CEC-5655-7B2021890E0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1000"/>
              </a:spcAft>
              <a:buClr>
                <a:srgbClr val="000000"/>
              </a:buClr>
              <a:buSzPts val="1100"/>
              <a:buFont typeface="Arial"/>
              <a:buNone/>
              <a:tabLst/>
              <a:defRPr/>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Teachers can focus on two primary patterns of investigation, namely re-evaluating previous studies from the catalogue through recent intersectional scholarship, and teaching innovative modern literary texts that strongly refer to the genre’s principles. Students are typically very interested in these ideas and embrace the chance to analyze topics that are important and relatable to them in their normal routines and to further contemplate issues of representing justice, intersectionality, and race. Literature teachers’ strategies allow students to thoroughly analyze controversial portrayals in earlier literary works. Students can reflect on depictions of gender, race, and class in course readings that illustrate the perpetuity of colonial power disparities. Students can also discuss sexist and homophobic representations and the implications of such depictions on masculine tropes. Teachers can use previous authoritative works as reference points for highlighting and critiquing inequality, privilege, homophobia, oppression, and discrimination. Teaching such orthodox works from an intersectional perspective allows instructors to build a strong critical base for students.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1000"/>
              </a:spcAft>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8792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a:extLst>
            <a:ext uri="{FF2B5EF4-FFF2-40B4-BE49-F238E27FC236}">
              <a16:creationId xmlns:a16="http://schemas.microsoft.com/office/drawing/2014/main" id="{FE6C414E-56FB-8DAB-F5EB-BB5D06C292F1}"/>
            </a:ext>
          </a:extLst>
        </p:cNvPr>
        <p:cNvGrpSpPr/>
        <p:nvPr/>
      </p:nvGrpSpPr>
      <p:grpSpPr>
        <a:xfrm>
          <a:off x="0" y="0"/>
          <a:ext cx="0" cy="0"/>
          <a:chOff x="0" y="0"/>
          <a:chExt cx="0" cy="0"/>
        </a:xfrm>
      </p:grpSpPr>
      <p:sp>
        <p:nvSpPr>
          <p:cNvPr id="1049" name="Google Shape;1049;gb041fc3313_0_0:notes">
            <a:extLst>
              <a:ext uri="{FF2B5EF4-FFF2-40B4-BE49-F238E27FC236}">
                <a16:creationId xmlns:a16="http://schemas.microsoft.com/office/drawing/2014/main" id="{C64903FE-0019-0445-D972-D8D844793A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b041fc3313_0_0:notes">
            <a:extLst>
              <a:ext uri="{FF2B5EF4-FFF2-40B4-BE49-F238E27FC236}">
                <a16:creationId xmlns:a16="http://schemas.microsoft.com/office/drawing/2014/main" id="{FAA2A8A8-9909-0CEC-5655-7B2021890E0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just" fontAlgn="base">
              <a:lnSpc>
                <a:spcPct val="115000"/>
              </a:lnSpc>
              <a:spcBef>
                <a:spcPts val="0"/>
              </a:spcBef>
              <a:spcAft>
                <a:spcPts val="0"/>
              </a:spcAft>
              <a:buNone/>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the context of intersectionality, reflexivity denotes conscious understanding of the impact of power and identity conflicts and asks students to consider their relationships, privileges, and identities. It also encourages critical contemplation to help detect beliefs, potential predispositions, and assumptions in relation to raising self-awareness. Teachers should foster reflexivity in students by practicing critical consciousness and reflection, analyzing socio-political, historical, and cultural in learners’ contexts, examining individual characters, and recognizing and probing biases and assumptions. These activities help students understand how their dispositions as social agents affect how they interact with literary characters. Specifically, it can lead to accountability for behavior, recognition of disadvantage, and detection of biases.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1000"/>
              </a:spcAft>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4905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a:extLst>
            <a:ext uri="{FF2B5EF4-FFF2-40B4-BE49-F238E27FC236}">
              <a16:creationId xmlns:a16="http://schemas.microsoft.com/office/drawing/2014/main" id="{FE6C414E-56FB-8DAB-F5EB-BB5D06C292F1}"/>
            </a:ext>
          </a:extLst>
        </p:cNvPr>
        <p:cNvGrpSpPr/>
        <p:nvPr/>
      </p:nvGrpSpPr>
      <p:grpSpPr>
        <a:xfrm>
          <a:off x="0" y="0"/>
          <a:ext cx="0" cy="0"/>
          <a:chOff x="0" y="0"/>
          <a:chExt cx="0" cy="0"/>
        </a:xfrm>
      </p:grpSpPr>
      <p:sp>
        <p:nvSpPr>
          <p:cNvPr id="1049" name="Google Shape;1049;gb041fc3313_0_0:notes">
            <a:extLst>
              <a:ext uri="{FF2B5EF4-FFF2-40B4-BE49-F238E27FC236}">
                <a16:creationId xmlns:a16="http://schemas.microsoft.com/office/drawing/2014/main" id="{C64903FE-0019-0445-D972-D8D844793A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b041fc3313_0_0:notes">
            <a:extLst>
              <a:ext uri="{FF2B5EF4-FFF2-40B4-BE49-F238E27FC236}">
                <a16:creationId xmlns:a16="http://schemas.microsoft.com/office/drawing/2014/main" id="{FAA2A8A8-9909-0CEC-5655-7B2021890E0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1000"/>
              </a:spcAft>
              <a:buClr>
                <a:srgbClr val="000000"/>
              </a:buClr>
              <a:buSzPts val="1100"/>
              <a:buFont typeface="Arial"/>
              <a:buNone/>
              <a:tabLst/>
              <a:defRPr/>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Teachers can use autobiographies, counter-storytelling, and critical reflections to raise understanding of intersectional contexts. Teachers should consider their intersectional traits in their critical deliberations in terms of the methods they employ. They can reflect on themes such as the centers of power and the biggest beneficiaries of such structures while examining how their identities intersect in terms of class, race, sexual identity, gender, ability and other important identities.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1000"/>
              </a:spcAft>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075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a:extLst>
            <a:ext uri="{FF2B5EF4-FFF2-40B4-BE49-F238E27FC236}">
              <a16:creationId xmlns:a16="http://schemas.microsoft.com/office/drawing/2014/main" id="{FE6C414E-56FB-8DAB-F5EB-BB5D06C292F1}"/>
            </a:ext>
          </a:extLst>
        </p:cNvPr>
        <p:cNvGrpSpPr/>
        <p:nvPr/>
      </p:nvGrpSpPr>
      <p:grpSpPr>
        <a:xfrm>
          <a:off x="0" y="0"/>
          <a:ext cx="0" cy="0"/>
          <a:chOff x="0" y="0"/>
          <a:chExt cx="0" cy="0"/>
        </a:xfrm>
      </p:grpSpPr>
      <p:sp>
        <p:nvSpPr>
          <p:cNvPr id="1049" name="Google Shape;1049;gb041fc3313_0_0:notes">
            <a:extLst>
              <a:ext uri="{FF2B5EF4-FFF2-40B4-BE49-F238E27FC236}">
                <a16:creationId xmlns:a16="http://schemas.microsoft.com/office/drawing/2014/main" id="{C64903FE-0019-0445-D972-D8D844793A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b041fc3313_0_0:notes">
            <a:extLst>
              <a:ext uri="{FF2B5EF4-FFF2-40B4-BE49-F238E27FC236}">
                <a16:creationId xmlns:a16="http://schemas.microsoft.com/office/drawing/2014/main" id="{FAA2A8A8-9909-0CEC-5655-7B2021890E0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15000"/>
              </a:lnSpc>
              <a:spcBef>
                <a:spcPts val="0"/>
              </a:spcBef>
              <a:spcAft>
                <a:spcPts val="1000"/>
              </a:spcAft>
              <a:buNone/>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Sharing insights gleaned from storytelling is a valuable learning resource. An centres intersectional, anti-racist pedagogy effectively combines, nurtures, and equates racial contexts that support and engender solidarity and equity among students of all racial extractions. Teachers have the freedom to choose literary works that confront established tropes and inequality according to students’ purposes or proficiency levels. </a:t>
            </a: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Teachers can incorporate intersectionality by setting up creative classrooms. For example, they can request students to adopt hypothetical identities and tell stories about their experiences with intersectionality and share it as a class exercise. Teachers can use this intentional, communicative, and humanistic approach to encourage students to confront issues associated with intersectionality, such as identity.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0596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a:extLst>
            <a:ext uri="{FF2B5EF4-FFF2-40B4-BE49-F238E27FC236}">
              <a16:creationId xmlns:a16="http://schemas.microsoft.com/office/drawing/2014/main" id="{FE6C414E-56FB-8DAB-F5EB-BB5D06C292F1}"/>
            </a:ext>
          </a:extLst>
        </p:cNvPr>
        <p:cNvGrpSpPr/>
        <p:nvPr/>
      </p:nvGrpSpPr>
      <p:grpSpPr>
        <a:xfrm>
          <a:off x="0" y="0"/>
          <a:ext cx="0" cy="0"/>
          <a:chOff x="0" y="0"/>
          <a:chExt cx="0" cy="0"/>
        </a:xfrm>
      </p:grpSpPr>
      <p:sp>
        <p:nvSpPr>
          <p:cNvPr id="1049" name="Google Shape;1049;gb041fc3313_0_0:notes">
            <a:extLst>
              <a:ext uri="{FF2B5EF4-FFF2-40B4-BE49-F238E27FC236}">
                <a16:creationId xmlns:a16="http://schemas.microsoft.com/office/drawing/2014/main" id="{C64903FE-0019-0445-D972-D8D844793A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b041fc3313_0_0:notes">
            <a:extLst>
              <a:ext uri="{FF2B5EF4-FFF2-40B4-BE49-F238E27FC236}">
                <a16:creationId xmlns:a16="http://schemas.microsoft.com/office/drawing/2014/main" id="{FAA2A8A8-9909-0CEC-5655-7B2021890E0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just">
              <a:lnSpc>
                <a:spcPct val="115000"/>
              </a:lnSpc>
              <a:spcBef>
                <a:spcPts val="0"/>
              </a:spcBef>
              <a:spcAft>
                <a:spcPts val="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First, students perform close readings of literary works and characters – generally for the former and specifically for the latter. Close readings provide concrete strategies for analyzing the intersectionality of personas, and students have more opportunities to deconstruct the language and literary devices in a text to generate different perceptions across personas.</a:t>
            </a:r>
          </a:p>
        </p:txBody>
      </p:sp>
    </p:spTree>
    <p:extLst>
      <p:ext uri="{BB962C8B-B14F-4D97-AF65-F5344CB8AC3E}">
        <p14:creationId xmlns:p14="http://schemas.microsoft.com/office/powerpoint/2010/main" val="286889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a:extLst>
            <a:ext uri="{FF2B5EF4-FFF2-40B4-BE49-F238E27FC236}">
              <a16:creationId xmlns:a16="http://schemas.microsoft.com/office/drawing/2014/main" id="{FE6C414E-56FB-8DAB-F5EB-BB5D06C292F1}"/>
            </a:ext>
          </a:extLst>
        </p:cNvPr>
        <p:cNvGrpSpPr/>
        <p:nvPr/>
      </p:nvGrpSpPr>
      <p:grpSpPr>
        <a:xfrm>
          <a:off x="0" y="0"/>
          <a:ext cx="0" cy="0"/>
          <a:chOff x="0" y="0"/>
          <a:chExt cx="0" cy="0"/>
        </a:xfrm>
      </p:grpSpPr>
      <p:sp>
        <p:nvSpPr>
          <p:cNvPr id="1049" name="Google Shape;1049;gb041fc3313_0_0:notes">
            <a:extLst>
              <a:ext uri="{FF2B5EF4-FFF2-40B4-BE49-F238E27FC236}">
                <a16:creationId xmlns:a16="http://schemas.microsoft.com/office/drawing/2014/main" id="{C64903FE-0019-0445-D972-D8D844793A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b041fc3313_0_0:notes">
            <a:extLst>
              <a:ext uri="{FF2B5EF4-FFF2-40B4-BE49-F238E27FC236}">
                <a16:creationId xmlns:a16="http://schemas.microsoft.com/office/drawing/2014/main" id="{FAA2A8A8-9909-0CEC-5655-7B2021890E0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1000"/>
              </a:spcAft>
              <a:buClr>
                <a:srgbClr val="000000"/>
              </a:buClr>
              <a:buSzPts val="1100"/>
              <a:buFont typeface="Arial"/>
              <a:buNone/>
              <a:tabLst/>
              <a:defRP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For instance, students can examine how the American Dream, the overriding theme in the play, affects Willy Loman and how he projects his working-class manhood. Willy’s masculinity, combined with his dogged pursuit of an elusive success, demonstrates how his socioeconomic situation and his gender roles define his identity. Students can also analyze the female characters, such as Linda Loman, and how they are portrayed in stereotypical household roles. These portrayals denote how the women are expected to conform to societal standards and accept the scarce opportunities they are given. The female characters’ roles can be examined from the intersectional perspective of feminism. Students can highlight, for instance, how women are shackled because of their gender and the patriarchal societal system of the time.</a:t>
            </a:r>
          </a:p>
        </p:txBody>
      </p:sp>
    </p:spTree>
    <p:extLst>
      <p:ext uri="{BB962C8B-B14F-4D97-AF65-F5344CB8AC3E}">
        <p14:creationId xmlns:p14="http://schemas.microsoft.com/office/powerpoint/2010/main" val="3180065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a:extLst>
            <a:ext uri="{FF2B5EF4-FFF2-40B4-BE49-F238E27FC236}">
              <a16:creationId xmlns:a16="http://schemas.microsoft.com/office/drawing/2014/main" id="{FE6C414E-56FB-8DAB-F5EB-BB5D06C292F1}"/>
            </a:ext>
          </a:extLst>
        </p:cNvPr>
        <p:cNvGrpSpPr/>
        <p:nvPr/>
      </p:nvGrpSpPr>
      <p:grpSpPr>
        <a:xfrm>
          <a:off x="0" y="0"/>
          <a:ext cx="0" cy="0"/>
          <a:chOff x="0" y="0"/>
          <a:chExt cx="0" cy="0"/>
        </a:xfrm>
      </p:grpSpPr>
      <p:sp>
        <p:nvSpPr>
          <p:cNvPr id="1049" name="Google Shape;1049;gb041fc3313_0_0:notes">
            <a:extLst>
              <a:ext uri="{FF2B5EF4-FFF2-40B4-BE49-F238E27FC236}">
                <a16:creationId xmlns:a16="http://schemas.microsoft.com/office/drawing/2014/main" id="{C64903FE-0019-0445-D972-D8D844793A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b041fc3313_0_0:notes">
            <a:extLst>
              <a:ext uri="{FF2B5EF4-FFF2-40B4-BE49-F238E27FC236}">
                <a16:creationId xmlns:a16="http://schemas.microsoft.com/office/drawing/2014/main" id="{FAA2A8A8-9909-0CEC-5655-7B2021890E0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1000"/>
              </a:spcAft>
              <a:buClr>
                <a:srgbClr val="000000"/>
              </a:buClr>
              <a:buSzPts val="1100"/>
              <a:buFont typeface="Arial"/>
              <a:buNone/>
              <a:tabLst/>
              <a:defRP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In introductory classes, for instance, teachers can limit students to a pair of subjectivity factors or just one persona; nonetheless, juxtaposing personas can inspire a deeper interpretation of intersectionality. In advanced classes, teachers and students can explore subjectivity elements that are more explicitly addressed by the author; such factors could include domestic abuse, capitalism, gender roles, class, sexuality, marriage, family, urban geography, and racist tropes. Teachers can also select topics particular to certain courses, such as religion, consumerism, or vernacular speech. Students can also juxtapose personas from two distinct works, including an intersectional rendering of setting, gender, and class focused on </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Sula’s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Sula Peace and </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Death of a Salesman</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’s Linda Loman.</a:t>
            </a:r>
          </a:p>
        </p:txBody>
      </p:sp>
    </p:spTree>
    <p:extLst>
      <p:ext uri="{BB962C8B-B14F-4D97-AF65-F5344CB8AC3E}">
        <p14:creationId xmlns:p14="http://schemas.microsoft.com/office/powerpoint/2010/main" val="593285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a:extLst>
            <a:ext uri="{FF2B5EF4-FFF2-40B4-BE49-F238E27FC236}">
              <a16:creationId xmlns:a16="http://schemas.microsoft.com/office/drawing/2014/main" id="{FE6C414E-56FB-8DAB-F5EB-BB5D06C292F1}"/>
            </a:ext>
          </a:extLst>
        </p:cNvPr>
        <p:cNvGrpSpPr/>
        <p:nvPr/>
      </p:nvGrpSpPr>
      <p:grpSpPr>
        <a:xfrm>
          <a:off x="0" y="0"/>
          <a:ext cx="0" cy="0"/>
          <a:chOff x="0" y="0"/>
          <a:chExt cx="0" cy="0"/>
        </a:xfrm>
      </p:grpSpPr>
      <p:sp>
        <p:nvSpPr>
          <p:cNvPr id="1049" name="Google Shape;1049;gb041fc3313_0_0:notes">
            <a:extLst>
              <a:ext uri="{FF2B5EF4-FFF2-40B4-BE49-F238E27FC236}">
                <a16:creationId xmlns:a16="http://schemas.microsoft.com/office/drawing/2014/main" id="{C64903FE-0019-0445-D972-D8D844793A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b041fc3313_0_0:notes">
            <a:extLst>
              <a:ext uri="{FF2B5EF4-FFF2-40B4-BE49-F238E27FC236}">
                <a16:creationId xmlns:a16="http://schemas.microsoft.com/office/drawing/2014/main" id="{FAA2A8A8-9909-0CEC-5655-7B2021890E0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just">
              <a:lnSpc>
                <a:spcPct val="115000"/>
              </a:lnSpc>
              <a:spcBef>
                <a:spcPts val="0"/>
              </a:spcBef>
              <a:spcAft>
                <a:spcPts val="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For context, students can concentrate on the household, workplace, location, transportation, public spaces, mobility, weather, architecture, or street life. Teachers can also annotate these themes on the board or include them in handout one. Intersectional reading allows students to feel more assured in their capacity to generate complex and specific interpretations of literary characters, devices, and themes across different texts. Since intersectional analyses are prominent in the humanities, they show how students and teachers can apply intersectional reading to different literary genres. Students will appreciate the practice and the liberal setting in which they are asked to investigate, more comprehensively, how a major feature of lived experience defines literary depiction.</a:t>
            </a:r>
          </a:p>
        </p:txBody>
      </p:sp>
    </p:spTree>
    <p:extLst>
      <p:ext uri="{BB962C8B-B14F-4D97-AF65-F5344CB8AC3E}">
        <p14:creationId xmlns:p14="http://schemas.microsoft.com/office/powerpoint/2010/main" val="2821309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a:extLst>
            <a:ext uri="{FF2B5EF4-FFF2-40B4-BE49-F238E27FC236}">
              <a16:creationId xmlns:a16="http://schemas.microsoft.com/office/drawing/2014/main" id="{FE6C414E-56FB-8DAB-F5EB-BB5D06C292F1}"/>
            </a:ext>
          </a:extLst>
        </p:cNvPr>
        <p:cNvGrpSpPr/>
        <p:nvPr/>
      </p:nvGrpSpPr>
      <p:grpSpPr>
        <a:xfrm>
          <a:off x="0" y="0"/>
          <a:ext cx="0" cy="0"/>
          <a:chOff x="0" y="0"/>
          <a:chExt cx="0" cy="0"/>
        </a:xfrm>
      </p:grpSpPr>
      <p:sp>
        <p:nvSpPr>
          <p:cNvPr id="1049" name="Google Shape;1049;gb041fc3313_0_0:notes">
            <a:extLst>
              <a:ext uri="{FF2B5EF4-FFF2-40B4-BE49-F238E27FC236}">
                <a16:creationId xmlns:a16="http://schemas.microsoft.com/office/drawing/2014/main" id="{C64903FE-0019-0445-D972-D8D844793A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b041fc3313_0_0:notes">
            <a:extLst>
              <a:ext uri="{FF2B5EF4-FFF2-40B4-BE49-F238E27FC236}">
                <a16:creationId xmlns:a16="http://schemas.microsoft.com/office/drawing/2014/main" id="{FAA2A8A8-9909-0CEC-5655-7B2021890E0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just">
              <a:lnSpc>
                <a:spcPct val="115000"/>
              </a:lnSpc>
              <a:spcBef>
                <a:spcPts val="0"/>
              </a:spcBef>
              <a:spcAft>
                <a:spcPts val="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For instance, intersectionality would propose considering Black women’s experiences of prejudice holistically because they are overlapping and generative, instead of perceiving them singularly or distinctively as strictly sexism or racism. Literature has tried to employ intersectionality in analyses of identity, where it enables conceptualization of how expansive institutions of oppression, privilege, and power flow into social constructs like gender, race, sexuality and class.</a:t>
            </a:r>
          </a:p>
        </p:txBody>
      </p:sp>
    </p:spTree>
    <p:extLst>
      <p:ext uri="{BB962C8B-B14F-4D97-AF65-F5344CB8AC3E}">
        <p14:creationId xmlns:p14="http://schemas.microsoft.com/office/powerpoint/2010/main" val="2635466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b041fc33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b041fc33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2250"/>
              </a:spcBef>
              <a:spcAft>
                <a:spcPts val="0"/>
              </a:spcAft>
              <a:buClr>
                <a:srgbClr val="000000"/>
              </a:buClr>
              <a:buSzPts val="1100"/>
              <a:buFont typeface="Arial"/>
              <a:buNone/>
              <a:tabLst/>
              <a:defRP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For courses that serialize readings, teachers can amend exercises and increase their degree of difficulty upon getting to later literary works. They can do this by requesting students to link three successive sections in the same text or by asking them to create thematic sets across literary works. For instance, they can juxtapose gender, setting and race and identify how they are analogous yet simultaneously divergent. This composite yet advanced form of bridges stretches beyond one day and can generate deeper insights for students about genre – types of fictional works – and period – avant-garde literary texts. Fictional works are especially effective in this exercise because teachers typically perceive modernist texts unconventionally while considering the uniqueness of fiction in its adoption of reading exercises and non-traditional structure.</a:t>
            </a:r>
          </a:p>
          <a:p>
            <a:pPr marL="0" marR="0" indent="0">
              <a:spcBef>
                <a:spcPts val="2250"/>
              </a:spcBef>
              <a:spcAft>
                <a:spcPts val="0"/>
              </a:spcAft>
              <a:buNone/>
            </a:pPr>
            <a:endParaRPr lang="en-US" sz="1800" dirty="0">
              <a:effectLst/>
              <a:latin typeface="Times New Roman" panose="02020603050405020304" pitchFamily="18" charset="0"/>
              <a:ea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a:extLst>
            <a:ext uri="{FF2B5EF4-FFF2-40B4-BE49-F238E27FC236}">
              <a16:creationId xmlns:a16="http://schemas.microsoft.com/office/drawing/2014/main" id="{FE6C414E-56FB-8DAB-F5EB-BB5D06C292F1}"/>
            </a:ext>
          </a:extLst>
        </p:cNvPr>
        <p:cNvGrpSpPr/>
        <p:nvPr/>
      </p:nvGrpSpPr>
      <p:grpSpPr>
        <a:xfrm>
          <a:off x="0" y="0"/>
          <a:ext cx="0" cy="0"/>
          <a:chOff x="0" y="0"/>
          <a:chExt cx="0" cy="0"/>
        </a:xfrm>
      </p:grpSpPr>
      <p:sp>
        <p:nvSpPr>
          <p:cNvPr id="1049" name="Google Shape;1049;gb041fc3313_0_0:notes">
            <a:extLst>
              <a:ext uri="{FF2B5EF4-FFF2-40B4-BE49-F238E27FC236}">
                <a16:creationId xmlns:a16="http://schemas.microsoft.com/office/drawing/2014/main" id="{C64903FE-0019-0445-D972-D8D844793A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b041fc3313_0_0:notes">
            <a:extLst>
              <a:ext uri="{FF2B5EF4-FFF2-40B4-BE49-F238E27FC236}">
                <a16:creationId xmlns:a16="http://schemas.microsoft.com/office/drawing/2014/main" id="{FAA2A8A8-9909-0CEC-5655-7B2021890E0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just">
              <a:lnSpc>
                <a:spcPct val="115000"/>
              </a:lnSpc>
              <a:spcBef>
                <a:spcPts val="0"/>
              </a:spcBef>
              <a:spcAft>
                <a:spcPts val="0"/>
              </a:spcAft>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orientation of the handouts should be landscape, and the area of the chart can be leveraged so that each box has adequate space. On the first handout, the first column should have </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Subjectivity Factor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for a header while the remaining two headers should be the names of the personas. Below the first header, the three residual rows should be labeled with a specific subjectivity factor consequential to the chosen characters, such as class, race, and gender. </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Close Character Reading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should be the title of this handout. The character names should be retained in the second handout but the header of the first column should be revised to </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Intersecting Factors</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Below this header, the teacher should annotate the aspects of handout one as matching pairs, such as </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gender and race</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race and class</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or </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class and gender</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The teacher should use </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Intersectional Reading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as the title of handout two and duplicate it on another paper with a different color to make the forms easy to distinguish. The teacher can then ask students to juxtapose main personas from assigned texts.</a:t>
            </a:r>
          </a:p>
        </p:txBody>
      </p:sp>
    </p:spTree>
    <p:extLst>
      <p:ext uri="{BB962C8B-B14F-4D97-AF65-F5344CB8AC3E}">
        <p14:creationId xmlns:p14="http://schemas.microsoft.com/office/powerpoint/2010/main" val="351600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a:extLst>
            <a:ext uri="{FF2B5EF4-FFF2-40B4-BE49-F238E27FC236}">
              <a16:creationId xmlns:a16="http://schemas.microsoft.com/office/drawing/2014/main" id="{FE6C414E-56FB-8DAB-F5EB-BB5D06C292F1}"/>
            </a:ext>
          </a:extLst>
        </p:cNvPr>
        <p:cNvGrpSpPr/>
        <p:nvPr/>
      </p:nvGrpSpPr>
      <p:grpSpPr>
        <a:xfrm>
          <a:off x="0" y="0"/>
          <a:ext cx="0" cy="0"/>
          <a:chOff x="0" y="0"/>
          <a:chExt cx="0" cy="0"/>
        </a:xfrm>
      </p:grpSpPr>
      <p:sp>
        <p:nvSpPr>
          <p:cNvPr id="1049" name="Google Shape;1049;gb041fc3313_0_0:notes">
            <a:extLst>
              <a:ext uri="{FF2B5EF4-FFF2-40B4-BE49-F238E27FC236}">
                <a16:creationId xmlns:a16="http://schemas.microsoft.com/office/drawing/2014/main" id="{C64903FE-0019-0445-D972-D8D844793A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b041fc3313_0_0:notes">
            <a:extLst>
              <a:ext uri="{FF2B5EF4-FFF2-40B4-BE49-F238E27FC236}">
                <a16:creationId xmlns:a16="http://schemas.microsoft.com/office/drawing/2014/main" id="{FAA2A8A8-9909-0CEC-5655-7B2021890E0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1000"/>
              </a:spcAft>
              <a:buClr>
                <a:srgbClr val="000000"/>
              </a:buClr>
              <a:buSzPts val="1100"/>
              <a:buFont typeface="Arial"/>
              <a:buNone/>
              <a:tabLst/>
              <a:defRP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Each group should be asked to take 15-20 minutes filling the boxes on the chart while considering how the literary text addresses each subjectivity factor for each persona. Teachers can also give students examples before the start of the exercise to get them going. They should request students to be clear in recalling events and persona descriptions, including phrases, dialogue, direct allusions, scenes, plot arcs, words, and interactions. They should also ask students to quote page numbers when they can and reference the section of the literary text they are assigned. At this juncture, the groups should not just juxtapose the characters; rather, they should also consider each persona according to the listed factors. If students find overlapping categories, teachers should ask them to assign each detail in the most relevant box.</a:t>
            </a:r>
          </a:p>
        </p:txBody>
      </p:sp>
    </p:spTree>
    <p:extLst>
      <p:ext uri="{BB962C8B-B14F-4D97-AF65-F5344CB8AC3E}">
        <p14:creationId xmlns:p14="http://schemas.microsoft.com/office/powerpoint/2010/main" val="71085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a:extLst>
            <a:ext uri="{FF2B5EF4-FFF2-40B4-BE49-F238E27FC236}">
              <a16:creationId xmlns:a16="http://schemas.microsoft.com/office/drawing/2014/main" id="{FE6C414E-56FB-8DAB-F5EB-BB5D06C292F1}"/>
            </a:ext>
          </a:extLst>
        </p:cNvPr>
        <p:cNvGrpSpPr/>
        <p:nvPr/>
      </p:nvGrpSpPr>
      <p:grpSpPr>
        <a:xfrm>
          <a:off x="0" y="0"/>
          <a:ext cx="0" cy="0"/>
          <a:chOff x="0" y="0"/>
          <a:chExt cx="0" cy="0"/>
        </a:xfrm>
      </p:grpSpPr>
      <p:sp>
        <p:nvSpPr>
          <p:cNvPr id="1049" name="Google Shape;1049;gb041fc3313_0_0:notes">
            <a:extLst>
              <a:ext uri="{FF2B5EF4-FFF2-40B4-BE49-F238E27FC236}">
                <a16:creationId xmlns:a16="http://schemas.microsoft.com/office/drawing/2014/main" id="{C64903FE-0019-0445-D972-D8D844793A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b041fc3313_0_0:notes">
            <a:extLst>
              <a:ext uri="{FF2B5EF4-FFF2-40B4-BE49-F238E27FC236}">
                <a16:creationId xmlns:a16="http://schemas.microsoft.com/office/drawing/2014/main" id="{FAA2A8A8-9909-0CEC-5655-7B2021890E0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1000"/>
              </a:spcAft>
              <a:buClr>
                <a:srgbClr val="000000"/>
              </a:buClr>
              <a:buSzPts val="1100"/>
              <a:buFont typeface="Arial"/>
              <a:buNone/>
              <a:tabLst/>
              <a:defRP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Teachers should remind students to list page numbers for direct references. Like with handout one, some examples can help students break the ice and get started. During group sessions, teachers would also find it helpful to walk around the class, pry to hear what students are saying, and ask questions or provide cues for refining ideas. When students have completed handout two, teachers can reconstitute the class and take the residual class time analyzing all intersections. </a:t>
            </a:r>
          </a:p>
          <a:p>
            <a:pPr marL="0" marR="0" indent="0">
              <a:lnSpc>
                <a:spcPct val="115000"/>
              </a:lnSpc>
              <a:spcBef>
                <a:spcPts val="0"/>
              </a:spcBef>
              <a:spcAft>
                <a:spcPts val="1000"/>
              </a:spcAft>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2352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a:extLst>
            <a:ext uri="{FF2B5EF4-FFF2-40B4-BE49-F238E27FC236}">
              <a16:creationId xmlns:a16="http://schemas.microsoft.com/office/drawing/2014/main" id="{FE6C414E-56FB-8DAB-F5EB-BB5D06C292F1}"/>
            </a:ext>
          </a:extLst>
        </p:cNvPr>
        <p:cNvGrpSpPr/>
        <p:nvPr/>
      </p:nvGrpSpPr>
      <p:grpSpPr>
        <a:xfrm>
          <a:off x="0" y="0"/>
          <a:ext cx="0" cy="0"/>
          <a:chOff x="0" y="0"/>
          <a:chExt cx="0" cy="0"/>
        </a:xfrm>
      </p:grpSpPr>
      <p:sp>
        <p:nvSpPr>
          <p:cNvPr id="1049" name="Google Shape;1049;gb041fc3313_0_0:notes">
            <a:extLst>
              <a:ext uri="{FF2B5EF4-FFF2-40B4-BE49-F238E27FC236}">
                <a16:creationId xmlns:a16="http://schemas.microsoft.com/office/drawing/2014/main" id="{C64903FE-0019-0445-D972-D8D844793A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b041fc3313_0_0:notes">
            <a:extLst>
              <a:ext uri="{FF2B5EF4-FFF2-40B4-BE49-F238E27FC236}">
                <a16:creationId xmlns:a16="http://schemas.microsoft.com/office/drawing/2014/main" id="{FAA2A8A8-9909-0CEC-5655-7B2021890E0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1000"/>
              </a:spcAft>
              <a:buClr>
                <a:srgbClr val="000000"/>
              </a:buClr>
              <a:buSzPts val="1100"/>
              <a:buFont typeface="Arial"/>
              <a:buNone/>
              <a:tabLst/>
              <a:defRP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As part of this exercise, students should question how the abovementioned intersections exhibit convergences and divergences across personas? Teachers should instruct the groups to quote specific language employed by the authors and recognize the literal and figurative narrations in the text. When possible, group responses should be annotated on a common chart in front of the classroom, either on a projection monitor or the board. Considering the chaotic nature of intersectionality, the group discussions are likely to be disorderly. Students should be motivated to adopt this element and emphasize how it demonstrates the complexity of personas – and humans. It is also noteworthy that intersectional reading enables students to acknowledge and experiment with this disorder as they perform literary analyses in written assignments, whether formal or informal.</a:t>
            </a:r>
          </a:p>
        </p:txBody>
      </p:sp>
    </p:spTree>
    <p:extLst>
      <p:ext uri="{BB962C8B-B14F-4D97-AF65-F5344CB8AC3E}">
        <p14:creationId xmlns:p14="http://schemas.microsoft.com/office/powerpoint/2010/main" val="3333449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a:extLst>
            <a:ext uri="{FF2B5EF4-FFF2-40B4-BE49-F238E27FC236}">
              <a16:creationId xmlns:a16="http://schemas.microsoft.com/office/drawing/2014/main" id="{FE6C414E-56FB-8DAB-F5EB-BB5D06C292F1}"/>
            </a:ext>
          </a:extLst>
        </p:cNvPr>
        <p:cNvGrpSpPr/>
        <p:nvPr/>
      </p:nvGrpSpPr>
      <p:grpSpPr>
        <a:xfrm>
          <a:off x="0" y="0"/>
          <a:ext cx="0" cy="0"/>
          <a:chOff x="0" y="0"/>
          <a:chExt cx="0" cy="0"/>
        </a:xfrm>
      </p:grpSpPr>
      <p:sp>
        <p:nvSpPr>
          <p:cNvPr id="1049" name="Google Shape;1049;gb041fc3313_0_0:notes">
            <a:extLst>
              <a:ext uri="{FF2B5EF4-FFF2-40B4-BE49-F238E27FC236}">
                <a16:creationId xmlns:a16="http://schemas.microsoft.com/office/drawing/2014/main" id="{C64903FE-0019-0445-D972-D8D844793A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b041fc3313_0_0:notes">
            <a:extLst>
              <a:ext uri="{FF2B5EF4-FFF2-40B4-BE49-F238E27FC236}">
                <a16:creationId xmlns:a16="http://schemas.microsoft.com/office/drawing/2014/main" id="{FAA2A8A8-9909-0CEC-5655-7B2021890E0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1000"/>
              </a:spcAft>
              <a:buClr>
                <a:srgbClr val="000000"/>
              </a:buClr>
              <a:buSzPts val="1100"/>
              <a:buFont typeface="Arial"/>
              <a:buNone/>
              <a:tabLst/>
              <a:defRPr/>
            </a:pPr>
            <a:r>
              <a:rPr lang="en-GB" sz="180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Syllabuses should be receptive to diverse perspectives and voices that showcase oppression and privilege. Intersectional pedagogy gives students fresh perspectives of perpetual trends of inequality consistent with and reflective of diversity and complexity. It also arms students with a sound model for affirming suppressed knowledge, analyzing the intricacy of identity, formulating interventions for empowerment, and exposing privilege and power.</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5223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a:extLst>
            <a:ext uri="{FF2B5EF4-FFF2-40B4-BE49-F238E27FC236}">
              <a16:creationId xmlns:a16="http://schemas.microsoft.com/office/drawing/2014/main" id="{FE6C414E-56FB-8DAB-F5EB-BB5D06C292F1}"/>
            </a:ext>
          </a:extLst>
        </p:cNvPr>
        <p:cNvGrpSpPr/>
        <p:nvPr/>
      </p:nvGrpSpPr>
      <p:grpSpPr>
        <a:xfrm>
          <a:off x="0" y="0"/>
          <a:ext cx="0" cy="0"/>
          <a:chOff x="0" y="0"/>
          <a:chExt cx="0" cy="0"/>
        </a:xfrm>
      </p:grpSpPr>
      <p:sp>
        <p:nvSpPr>
          <p:cNvPr id="1049" name="Google Shape;1049;gb041fc3313_0_0:notes">
            <a:extLst>
              <a:ext uri="{FF2B5EF4-FFF2-40B4-BE49-F238E27FC236}">
                <a16:creationId xmlns:a16="http://schemas.microsoft.com/office/drawing/2014/main" id="{C64903FE-0019-0445-D972-D8D844793A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b041fc3313_0_0:notes">
            <a:extLst>
              <a:ext uri="{FF2B5EF4-FFF2-40B4-BE49-F238E27FC236}">
                <a16:creationId xmlns:a16="http://schemas.microsoft.com/office/drawing/2014/main" id="{FAA2A8A8-9909-0CEC-5655-7B2021890E0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just" fontAlgn="base">
              <a:lnSpc>
                <a:spcPct val="115000"/>
              </a:lnSpc>
              <a:spcBef>
                <a:spcPts val="0"/>
              </a:spcBef>
              <a:spcAft>
                <a:spcPts val="0"/>
              </a:spcAft>
              <a:buNone/>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Teachers can incorporate students’ cultural encounters in all learning aspects to determine what identities are represented and discover opportunities to further diversify their classrooms. Students are more inclined to participate in literary activities when they identify their dispositions in literary texts, imagery, and assignments.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989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082495" y="1237836"/>
            <a:ext cx="3348600" cy="12954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194050" y="3910125"/>
            <a:ext cx="4755900" cy="549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2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body" idx="1"/>
          </p:nvPr>
        </p:nvSpPr>
        <p:spPr>
          <a:xfrm>
            <a:off x="713225" y="1870900"/>
            <a:ext cx="3773400" cy="20847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Clr>
                <a:schemeClr val="dk1"/>
              </a:buClr>
              <a:buSzPts val="1200"/>
              <a:buChar char="●"/>
              <a:defRPr sz="16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1600"/>
              </a:spcBef>
              <a:spcAft>
                <a:spcPts val="0"/>
              </a:spcAft>
              <a:buClr>
                <a:schemeClr val="dk1"/>
              </a:buClr>
              <a:buSzPts val="1200"/>
              <a:buChar char="■"/>
              <a:defRPr sz="1200">
                <a:solidFill>
                  <a:schemeClr val="dk1"/>
                </a:solidFill>
              </a:defRPr>
            </a:lvl3pPr>
            <a:lvl4pPr marL="1828800" lvl="3" indent="-304800" rtl="0">
              <a:spcBef>
                <a:spcPts val="1600"/>
              </a:spcBef>
              <a:spcAft>
                <a:spcPts val="0"/>
              </a:spcAft>
              <a:buClr>
                <a:schemeClr val="dk1"/>
              </a:buClr>
              <a:buSzPts val="1200"/>
              <a:buChar char="●"/>
              <a:defRPr sz="1200">
                <a:solidFill>
                  <a:schemeClr val="dk1"/>
                </a:solidFill>
              </a:defRPr>
            </a:lvl4pPr>
            <a:lvl5pPr marL="2286000" lvl="4" indent="-304800" rtl="0">
              <a:spcBef>
                <a:spcPts val="1600"/>
              </a:spcBef>
              <a:spcAft>
                <a:spcPts val="0"/>
              </a:spcAft>
              <a:buClr>
                <a:schemeClr val="dk1"/>
              </a:buClr>
              <a:buSzPts val="1200"/>
              <a:buChar char="○"/>
              <a:defRPr sz="1200">
                <a:solidFill>
                  <a:schemeClr val="dk1"/>
                </a:solidFill>
              </a:defRPr>
            </a:lvl5pPr>
            <a:lvl6pPr marL="2743200" lvl="5" indent="-304800" rtl="0">
              <a:spcBef>
                <a:spcPts val="1600"/>
              </a:spcBef>
              <a:spcAft>
                <a:spcPts val="0"/>
              </a:spcAft>
              <a:buClr>
                <a:schemeClr val="dk1"/>
              </a:buClr>
              <a:buSzPts val="1200"/>
              <a:buChar char="■"/>
              <a:defRPr sz="1200">
                <a:solidFill>
                  <a:schemeClr val="dk1"/>
                </a:solidFill>
              </a:defRPr>
            </a:lvl6pPr>
            <a:lvl7pPr marL="3200400" lvl="6" indent="-304800" rtl="0">
              <a:spcBef>
                <a:spcPts val="1600"/>
              </a:spcBef>
              <a:spcAft>
                <a:spcPts val="0"/>
              </a:spcAft>
              <a:buClr>
                <a:schemeClr val="dk1"/>
              </a:buClr>
              <a:buSzPts val="1200"/>
              <a:buChar char="●"/>
              <a:defRPr sz="1200">
                <a:solidFill>
                  <a:schemeClr val="dk1"/>
                </a:solidFill>
              </a:defRPr>
            </a:lvl7pPr>
            <a:lvl8pPr marL="3657600" lvl="7" indent="-304800" rtl="0">
              <a:spcBef>
                <a:spcPts val="1600"/>
              </a:spcBef>
              <a:spcAft>
                <a:spcPts val="0"/>
              </a:spcAft>
              <a:buClr>
                <a:schemeClr val="dk1"/>
              </a:buClr>
              <a:buSzPts val="1200"/>
              <a:buChar char="○"/>
              <a:defRPr sz="1200">
                <a:solidFill>
                  <a:schemeClr val="dk1"/>
                </a:solidFill>
              </a:defRPr>
            </a:lvl8pPr>
            <a:lvl9pPr marL="4114800" lvl="8" indent="-304800" rtl="0">
              <a:spcBef>
                <a:spcPts val="1600"/>
              </a:spcBef>
              <a:spcAft>
                <a:spcPts val="1600"/>
              </a:spcAft>
              <a:buClr>
                <a:schemeClr val="dk1"/>
              </a:buClr>
              <a:buSzPts val="1200"/>
              <a:buChar char="■"/>
              <a:defRPr sz="1200">
                <a:solidFill>
                  <a:schemeClr val="dk1"/>
                </a:solidFill>
              </a:defRPr>
            </a:lvl9pPr>
          </a:lstStyle>
          <a:p>
            <a:endParaRPr/>
          </a:p>
        </p:txBody>
      </p:sp>
      <p:sp>
        <p:nvSpPr>
          <p:cNvPr id="19" name="Google Shape;19;p4"/>
          <p:cNvSpPr txBox="1">
            <a:spLocks noGrp="1"/>
          </p:cNvSpPr>
          <p:nvPr>
            <p:ph type="title"/>
          </p:nvPr>
        </p:nvSpPr>
        <p:spPr>
          <a:xfrm>
            <a:off x="713225" y="1314549"/>
            <a:ext cx="3329700" cy="5973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8"/>
        <p:cNvGrpSpPr/>
        <p:nvPr/>
      </p:nvGrpSpPr>
      <p:grpSpPr>
        <a:xfrm>
          <a:off x="0" y="0"/>
          <a:ext cx="0" cy="0"/>
          <a:chOff x="0" y="0"/>
          <a:chExt cx="0" cy="0"/>
        </a:xfrm>
      </p:grpSpPr>
      <p:sp>
        <p:nvSpPr>
          <p:cNvPr id="79" name="Google Shape;79;p9"/>
          <p:cNvSpPr/>
          <p:nvPr/>
        </p:nvSpPr>
        <p:spPr>
          <a:xfrm rot="-5215085">
            <a:off x="2664374" y="572648"/>
            <a:ext cx="2351819" cy="5254258"/>
          </a:xfrm>
          <a:custGeom>
            <a:avLst/>
            <a:gdLst/>
            <a:ahLst/>
            <a:cxnLst/>
            <a:rect l="l" t="t" r="r" b="b"/>
            <a:pathLst>
              <a:path w="113656" h="129521" extrusionOk="0">
                <a:moveTo>
                  <a:pt x="62607" y="0"/>
                </a:moveTo>
                <a:cubicBezTo>
                  <a:pt x="61174" y="0"/>
                  <a:pt x="59741" y="37"/>
                  <a:pt x="58306" y="111"/>
                </a:cubicBezTo>
                <a:cubicBezTo>
                  <a:pt x="43821" y="838"/>
                  <a:pt x="28835" y="4409"/>
                  <a:pt x="15532" y="10184"/>
                </a:cubicBezTo>
                <a:cubicBezTo>
                  <a:pt x="10098" y="12549"/>
                  <a:pt x="5049" y="16006"/>
                  <a:pt x="2730" y="21691"/>
                </a:cubicBezTo>
                <a:cubicBezTo>
                  <a:pt x="1" y="28399"/>
                  <a:pt x="933" y="36495"/>
                  <a:pt x="911" y="43589"/>
                </a:cubicBezTo>
                <a:cubicBezTo>
                  <a:pt x="842" y="59712"/>
                  <a:pt x="1024" y="75926"/>
                  <a:pt x="3048" y="91957"/>
                </a:cubicBezTo>
                <a:cubicBezTo>
                  <a:pt x="4617" y="104305"/>
                  <a:pt x="7824" y="117471"/>
                  <a:pt x="18602" y="125044"/>
                </a:cubicBezTo>
                <a:cubicBezTo>
                  <a:pt x="22544" y="127816"/>
                  <a:pt x="27844" y="129520"/>
                  <a:pt x="32942" y="129520"/>
                </a:cubicBezTo>
                <a:cubicBezTo>
                  <a:pt x="39343" y="129520"/>
                  <a:pt x="45425" y="126833"/>
                  <a:pt x="48096" y="120200"/>
                </a:cubicBezTo>
                <a:cubicBezTo>
                  <a:pt x="50052" y="115334"/>
                  <a:pt x="48915" y="110058"/>
                  <a:pt x="47732" y="105124"/>
                </a:cubicBezTo>
                <a:cubicBezTo>
                  <a:pt x="46413" y="99757"/>
                  <a:pt x="44367" y="93322"/>
                  <a:pt x="48755" y="88774"/>
                </a:cubicBezTo>
                <a:cubicBezTo>
                  <a:pt x="52743" y="84625"/>
                  <a:pt x="58769" y="84104"/>
                  <a:pt x="64413" y="84104"/>
                </a:cubicBezTo>
                <a:cubicBezTo>
                  <a:pt x="65946" y="84104"/>
                  <a:pt x="67452" y="84143"/>
                  <a:pt x="68880" y="84157"/>
                </a:cubicBezTo>
                <a:cubicBezTo>
                  <a:pt x="74128" y="84222"/>
                  <a:pt x="79433" y="84470"/>
                  <a:pt x="84714" y="84470"/>
                </a:cubicBezTo>
                <a:cubicBezTo>
                  <a:pt x="86870" y="84470"/>
                  <a:pt x="89023" y="84429"/>
                  <a:pt x="91165" y="84317"/>
                </a:cubicBezTo>
                <a:cubicBezTo>
                  <a:pt x="97760" y="83998"/>
                  <a:pt x="104400" y="82247"/>
                  <a:pt x="108584" y="76767"/>
                </a:cubicBezTo>
                <a:cubicBezTo>
                  <a:pt x="112495" y="71696"/>
                  <a:pt x="113337" y="65056"/>
                  <a:pt x="113428" y="58825"/>
                </a:cubicBezTo>
                <a:cubicBezTo>
                  <a:pt x="113655" y="42202"/>
                  <a:pt x="112404" y="24693"/>
                  <a:pt x="108220" y="8547"/>
                </a:cubicBezTo>
                <a:cubicBezTo>
                  <a:pt x="107925" y="7456"/>
                  <a:pt x="107243" y="6796"/>
                  <a:pt x="106401" y="6523"/>
                </a:cubicBezTo>
                <a:cubicBezTo>
                  <a:pt x="106108" y="5497"/>
                  <a:pt x="105293" y="4663"/>
                  <a:pt x="103957" y="4663"/>
                </a:cubicBezTo>
                <a:cubicBezTo>
                  <a:pt x="103843" y="4663"/>
                  <a:pt x="103725" y="4669"/>
                  <a:pt x="103604" y="4681"/>
                </a:cubicBezTo>
                <a:cubicBezTo>
                  <a:pt x="102356" y="4814"/>
                  <a:pt x="101119" y="4874"/>
                  <a:pt x="99889" y="4874"/>
                </a:cubicBezTo>
                <a:cubicBezTo>
                  <a:pt x="93343" y="4874"/>
                  <a:pt x="87024" y="3183"/>
                  <a:pt x="80591" y="1862"/>
                </a:cubicBezTo>
                <a:cubicBezTo>
                  <a:pt x="74655" y="649"/>
                  <a:pt x="68644" y="0"/>
                  <a:pt x="626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80;p9"/>
          <p:cNvSpPr/>
          <p:nvPr/>
        </p:nvSpPr>
        <p:spPr>
          <a:xfrm rot="5585355">
            <a:off x="4116703" y="545316"/>
            <a:ext cx="2372607" cy="5254258"/>
          </a:xfrm>
          <a:custGeom>
            <a:avLst/>
            <a:gdLst/>
            <a:ahLst/>
            <a:cxnLst/>
            <a:rect l="l" t="t" r="r" b="b"/>
            <a:pathLst>
              <a:path w="113656" h="129521" extrusionOk="0">
                <a:moveTo>
                  <a:pt x="62607" y="0"/>
                </a:moveTo>
                <a:cubicBezTo>
                  <a:pt x="61174" y="0"/>
                  <a:pt x="59741" y="37"/>
                  <a:pt x="58306" y="111"/>
                </a:cubicBezTo>
                <a:cubicBezTo>
                  <a:pt x="43821" y="838"/>
                  <a:pt x="28835" y="4409"/>
                  <a:pt x="15532" y="10184"/>
                </a:cubicBezTo>
                <a:cubicBezTo>
                  <a:pt x="10098" y="12549"/>
                  <a:pt x="5049" y="16006"/>
                  <a:pt x="2730" y="21691"/>
                </a:cubicBezTo>
                <a:cubicBezTo>
                  <a:pt x="1" y="28399"/>
                  <a:pt x="933" y="36495"/>
                  <a:pt x="911" y="43589"/>
                </a:cubicBezTo>
                <a:cubicBezTo>
                  <a:pt x="842" y="59712"/>
                  <a:pt x="1024" y="75926"/>
                  <a:pt x="3048" y="91957"/>
                </a:cubicBezTo>
                <a:cubicBezTo>
                  <a:pt x="4617" y="104305"/>
                  <a:pt x="7824" y="117471"/>
                  <a:pt x="18602" y="125044"/>
                </a:cubicBezTo>
                <a:cubicBezTo>
                  <a:pt x="22544" y="127816"/>
                  <a:pt x="27844" y="129520"/>
                  <a:pt x="32942" y="129520"/>
                </a:cubicBezTo>
                <a:cubicBezTo>
                  <a:pt x="39343" y="129520"/>
                  <a:pt x="45425" y="126833"/>
                  <a:pt x="48096" y="120200"/>
                </a:cubicBezTo>
                <a:cubicBezTo>
                  <a:pt x="50052" y="115334"/>
                  <a:pt x="48915" y="110058"/>
                  <a:pt x="47732" y="105124"/>
                </a:cubicBezTo>
                <a:cubicBezTo>
                  <a:pt x="46413" y="99757"/>
                  <a:pt x="44367" y="93322"/>
                  <a:pt x="48755" y="88774"/>
                </a:cubicBezTo>
                <a:cubicBezTo>
                  <a:pt x="52743" y="84625"/>
                  <a:pt x="58769" y="84104"/>
                  <a:pt x="64413" y="84104"/>
                </a:cubicBezTo>
                <a:cubicBezTo>
                  <a:pt x="65946" y="84104"/>
                  <a:pt x="67452" y="84143"/>
                  <a:pt x="68880" y="84157"/>
                </a:cubicBezTo>
                <a:cubicBezTo>
                  <a:pt x="74128" y="84222"/>
                  <a:pt x="79433" y="84470"/>
                  <a:pt x="84714" y="84470"/>
                </a:cubicBezTo>
                <a:cubicBezTo>
                  <a:pt x="86870" y="84470"/>
                  <a:pt x="89023" y="84429"/>
                  <a:pt x="91165" y="84317"/>
                </a:cubicBezTo>
                <a:cubicBezTo>
                  <a:pt x="97760" y="83998"/>
                  <a:pt x="104400" y="82247"/>
                  <a:pt x="108584" y="76767"/>
                </a:cubicBezTo>
                <a:cubicBezTo>
                  <a:pt x="112495" y="71696"/>
                  <a:pt x="113337" y="65056"/>
                  <a:pt x="113428" y="58825"/>
                </a:cubicBezTo>
                <a:cubicBezTo>
                  <a:pt x="113655" y="42202"/>
                  <a:pt x="112404" y="24693"/>
                  <a:pt x="108220" y="8547"/>
                </a:cubicBezTo>
                <a:cubicBezTo>
                  <a:pt x="107925" y="7456"/>
                  <a:pt x="107243" y="6796"/>
                  <a:pt x="106401" y="6523"/>
                </a:cubicBezTo>
                <a:cubicBezTo>
                  <a:pt x="106108" y="5497"/>
                  <a:pt x="105293" y="4663"/>
                  <a:pt x="103957" y="4663"/>
                </a:cubicBezTo>
                <a:cubicBezTo>
                  <a:pt x="103843" y="4663"/>
                  <a:pt x="103725" y="4669"/>
                  <a:pt x="103604" y="4681"/>
                </a:cubicBezTo>
                <a:cubicBezTo>
                  <a:pt x="102356" y="4814"/>
                  <a:pt x="101119" y="4874"/>
                  <a:pt x="99889" y="4874"/>
                </a:cubicBezTo>
                <a:cubicBezTo>
                  <a:pt x="93343" y="4874"/>
                  <a:pt x="87024" y="3183"/>
                  <a:pt x="80591" y="1862"/>
                </a:cubicBezTo>
                <a:cubicBezTo>
                  <a:pt x="74655" y="649"/>
                  <a:pt x="68644" y="0"/>
                  <a:pt x="626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81;p9"/>
          <p:cNvSpPr txBox="1">
            <a:spLocks noGrp="1"/>
          </p:cNvSpPr>
          <p:nvPr>
            <p:ph type="title"/>
          </p:nvPr>
        </p:nvSpPr>
        <p:spPr>
          <a:xfrm>
            <a:off x="2242212" y="2738650"/>
            <a:ext cx="4659600" cy="719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2" name="Google Shape;82;p9"/>
          <p:cNvSpPr txBox="1">
            <a:spLocks noGrp="1"/>
          </p:cNvSpPr>
          <p:nvPr>
            <p:ph type="title" idx="2" hasCustomPrompt="1"/>
          </p:nvPr>
        </p:nvSpPr>
        <p:spPr>
          <a:xfrm>
            <a:off x="3931800" y="1343450"/>
            <a:ext cx="1261800" cy="88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7200">
                <a:solidFill>
                  <a:schemeClr val="lt1"/>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83" name="Google Shape;83;p9"/>
          <p:cNvSpPr txBox="1">
            <a:spLocks noGrp="1"/>
          </p:cNvSpPr>
          <p:nvPr>
            <p:ph type="subTitle" idx="1"/>
          </p:nvPr>
        </p:nvSpPr>
        <p:spPr>
          <a:xfrm>
            <a:off x="2242212" y="3458350"/>
            <a:ext cx="4659600" cy="341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2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4" name="Google Shape;84;p9"/>
          <p:cNvSpPr/>
          <p:nvPr/>
        </p:nvSpPr>
        <p:spPr>
          <a:xfrm>
            <a:off x="1150700" y="1573275"/>
            <a:ext cx="1468900" cy="742059"/>
          </a:xfrm>
          <a:custGeom>
            <a:avLst/>
            <a:gdLst/>
            <a:ahLst/>
            <a:cxnLst/>
            <a:rect l="l" t="t" r="r" b="b"/>
            <a:pathLst>
              <a:path w="58756" h="38384" extrusionOk="0">
                <a:moveTo>
                  <a:pt x="32339" y="1"/>
                </a:moveTo>
                <a:cubicBezTo>
                  <a:pt x="31819" y="1"/>
                  <a:pt x="31300" y="48"/>
                  <a:pt x="30792" y="146"/>
                </a:cubicBezTo>
                <a:cubicBezTo>
                  <a:pt x="27479" y="785"/>
                  <a:pt x="24682" y="3277"/>
                  <a:pt x="23132" y="6286"/>
                </a:cubicBezTo>
                <a:cubicBezTo>
                  <a:pt x="22220" y="8049"/>
                  <a:pt x="21673" y="9994"/>
                  <a:pt x="20579" y="11666"/>
                </a:cubicBezTo>
                <a:cubicBezTo>
                  <a:pt x="19606" y="13156"/>
                  <a:pt x="18208" y="14341"/>
                  <a:pt x="16597" y="15070"/>
                </a:cubicBezTo>
                <a:cubicBezTo>
                  <a:pt x="14074" y="16195"/>
                  <a:pt x="10913" y="16347"/>
                  <a:pt x="9120" y="18475"/>
                </a:cubicBezTo>
                <a:cubicBezTo>
                  <a:pt x="7569" y="20329"/>
                  <a:pt x="7661" y="23095"/>
                  <a:pt x="6323" y="25101"/>
                </a:cubicBezTo>
                <a:cubicBezTo>
                  <a:pt x="5533" y="26286"/>
                  <a:pt x="4348" y="27107"/>
                  <a:pt x="3223" y="27958"/>
                </a:cubicBezTo>
                <a:cubicBezTo>
                  <a:pt x="1764" y="29144"/>
                  <a:pt x="1" y="30694"/>
                  <a:pt x="31" y="32548"/>
                </a:cubicBezTo>
                <a:cubicBezTo>
                  <a:pt x="62" y="34068"/>
                  <a:pt x="1065" y="35466"/>
                  <a:pt x="2372" y="36256"/>
                </a:cubicBezTo>
                <a:cubicBezTo>
                  <a:pt x="3679" y="37077"/>
                  <a:pt x="5199" y="37381"/>
                  <a:pt x="6718" y="37624"/>
                </a:cubicBezTo>
                <a:cubicBezTo>
                  <a:pt x="10731" y="38232"/>
                  <a:pt x="14804" y="38293"/>
                  <a:pt x="18846" y="38323"/>
                </a:cubicBezTo>
                <a:cubicBezTo>
                  <a:pt x="23375" y="38354"/>
                  <a:pt x="27874" y="38384"/>
                  <a:pt x="32403" y="38384"/>
                </a:cubicBezTo>
                <a:cubicBezTo>
                  <a:pt x="36445" y="38384"/>
                  <a:pt x="39911" y="38293"/>
                  <a:pt x="43953" y="38019"/>
                </a:cubicBezTo>
                <a:cubicBezTo>
                  <a:pt x="47297" y="37746"/>
                  <a:pt x="51066" y="37442"/>
                  <a:pt x="54045" y="35922"/>
                </a:cubicBezTo>
                <a:cubicBezTo>
                  <a:pt x="57601" y="34098"/>
                  <a:pt x="58756" y="30724"/>
                  <a:pt x="58178" y="27411"/>
                </a:cubicBezTo>
                <a:cubicBezTo>
                  <a:pt x="57510" y="23733"/>
                  <a:pt x="53710" y="21393"/>
                  <a:pt x="52616" y="17836"/>
                </a:cubicBezTo>
                <a:cubicBezTo>
                  <a:pt x="52312" y="16773"/>
                  <a:pt x="52221" y="15678"/>
                  <a:pt x="52038" y="14584"/>
                </a:cubicBezTo>
                <a:cubicBezTo>
                  <a:pt x="51552" y="11940"/>
                  <a:pt x="50123" y="9295"/>
                  <a:pt x="47661" y="8262"/>
                </a:cubicBezTo>
                <a:cubicBezTo>
                  <a:pt x="45169" y="7259"/>
                  <a:pt x="41825" y="7836"/>
                  <a:pt x="40275" y="5678"/>
                </a:cubicBezTo>
                <a:cubicBezTo>
                  <a:pt x="39911" y="5162"/>
                  <a:pt x="39698" y="4584"/>
                  <a:pt x="39424" y="4007"/>
                </a:cubicBezTo>
                <a:cubicBezTo>
                  <a:pt x="38112" y="1459"/>
                  <a:pt x="35209" y="1"/>
                  <a:pt x="323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85;p9"/>
          <p:cNvSpPr/>
          <p:nvPr/>
        </p:nvSpPr>
        <p:spPr>
          <a:xfrm>
            <a:off x="6662250" y="3992225"/>
            <a:ext cx="1468900" cy="742059"/>
          </a:xfrm>
          <a:custGeom>
            <a:avLst/>
            <a:gdLst/>
            <a:ahLst/>
            <a:cxnLst/>
            <a:rect l="l" t="t" r="r" b="b"/>
            <a:pathLst>
              <a:path w="58756" h="38384" extrusionOk="0">
                <a:moveTo>
                  <a:pt x="32339" y="1"/>
                </a:moveTo>
                <a:cubicBezTo>
                  <a:pt x="31819" y="1"/>
                  <a:pt x="31300" y="48"/>
                  <a:pt x="30792" y="146"/>
                </a:cubicBezTo>
                <a:cubicBezTo>
                  <a:pt x="27479" y="785"/>
                  <a:pt x="24682" y="3277"/>
                  <a:pt x="23132" y="6286"/>
                </a:cubicBezTo>
                <a:cubicBezTo>
                  <a:pt x="22220" y="8049"/>
                  <a:pt x="21673" y="9994"/>
                  <a:pt x="20579" y="11666"/>
                </a:cubicBezTo>
                <a:cubicBezTo>
                  <a:pt x="19606" y="13156"/>
                  <a:pt x="18208" y="14341"/>
                  <a:pt x="16597" y="15070"/>
                </a:cubicBezTo>
                <a:cubicBezTo>
                  <a:pt x="14074" y="16195"/>
                  <a:pt x="10913" y="16347"/>
                  <a:pt x="9120" y="18475"/>
                </a:cubicBezTo>
                <a:cubicBezTo>
                  <a:pt x="7569" y="20329"/>
                  <a:pt x="7661" y="23095"/>
                  <a:pt x="6323" y="25101"/>
                </a:cubicBezTo>
                <a:cubicBezTo>
                  <a:pt x="5533" y="26286"/>
                  <a:pt x="4348" y="27107"/>
                  <a:pt x="3223" y="27958"/>
                </a:cubicBezTo>
                <a:cubicBezTo>
                  <a:pt x="1764" y="29144"/>
                  <a:pt x="1" y="30694"/>
                  <a:pt x="31" y="32548"/>
                </a:cubicBezTo>
                <a:cubicBezTo>
                  <a:pt x="62" y="34068"/>
                  <a:pt x="1065" y="35466"/>
                  <a:pt x="2372" y="36256"/>
                </a:cubicBezTo>
                <a:cubicBezTo>
                  <a:pt x="3679" y="37077"/>
                  <a:pt x="5199" y="37381"/>
                  <a:pt x="6718" y="37624"/>
                </a:cubicBezTo>
                <a:cubicBezTo>
                  <a:pt x="10731" y="38232"/>
                  <a:pt x="14804" y="38293"/>
                  <a:pt x="18846" y="38323"/>
                </a:cubicBezTo>
                <a:cubicBezTo>
                  <a:pt x="23375" y="38354"/>
                  <a:pt x="27874" y="38384"/>
                  <a:pt x="32403" y="38384"/>
                </a:cubicBezTo>
                <a:cubicBezTo>
                  <a:pt x="36445" y="38384"/>
                  <a:pt x="39911" y="38293"/>
                  <a:pt x="43953" y="38019"/>
                </a:cubicBezTo>
                <a:cubicBezTo>
                  <a:pt x="47297" y="37746"/>
                  <a:pt x="51066" y="37442"/>
                  <a:pt x="54045" y="35922"/>
                </a:cubicBezTo>
                <a:cubicBezTo>
                  <a:pt x="57601" y="34098"/>
                  <a:pt x="58756" y="30724"/>
                  <a:pt x="58178" y="27411"/>
                </a:cubicBezTo>
                <a:cubicBezTo>
                  <a:pt x="57510" y="23733"/>
                  <a:pt x="53710" y="21393"/>
                  <a:pt x="52616" y="17836"/>
                </a:cubicBezTo>
                <a:cubicBezTo>
                  <a:pt x="52312" y="16773"/>
                  <a:pt x="52221" y="15678"/>
                  <a:pt x="52038" y="14584"/>
                </a:cubicBezTo>
                <a:cubicBezTo>
                  <a:pt x="51552" y="11940"/>
                  <a:pt x="50123" y="9295"/>
                  <a:pt x="47661" y="8262"/>
                </a:cubicBezTo>
                <a:cubicBezTo>
                  <a:pt x="45169" y="7259"/>
                  <a:pt x="41825" y="7836"/>
                  <a:pt x="40275" y="5678"/>
                </a:cubicBezTo>
                <a:cubicBezTo>
                  <a:pt x="39911" y="5162"/>
                  <a:pt x="39698" y="4584"/>
                  <a:pt x="39424" y="4007"/>
                </a:cubicBezTo>
                <a:cubicBezTo>
                  <a:pt x="38112" y="1459"/>
                  <a:pt x="35209" y="1"/>
                  <a:pt x="323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400"/>
              <a:buFont typeface="Krub"/>
              <a:buNone/>
              <a:defRPr sz="2400" b="1">
                <a:solidFill>
                  <a:schemeClr val="dk1"/>
                </a:solidFill>
                <a:latin typeface="Krub"/>
                <a:ea typeface="Krub"/>
                <a:cs typeface="Krub"/>
                <a:sym typeface="Krub"/>
              </a:defRPr>
            </a:lvl1pPr>
            <a:lvl2pPr lvl="1">
              <a:spcBef>
                <a:spcPts val="0"/>
              </a:spcBef>
              <a:spcAft>
                <a:spcPts val="0"/>
              </a:spcAft>
              <a:buClr>
                <a:schemeClr val="dk1"/>
              </a:buClr>
              <a:buSzPts val="2800"/>
              <a:buFont typeface="IBM Plex Serif SemiBold"/>
              <a:buNone/>
              <a:defRPr sz="2800">
                <a:solidFill>
                  <a:schemeClr val="dk1"/>
                </a:solidFill>
                <a:latin typeface="IBM Plex Serif SemiBold"/>
                <a:ea typeface="IBM Plex Serif SemiBold"/>
                <a:cs typeface="IBM Plex Serif SemiBold"/>
                <a:sym typeface="IBM Plex Serif SemiBold"/>
              </a:defRPr>
            </a:lvl2pPr>
            <a:lvl3pPr lvl="2">
              <a:spcBef>
                <a:spcPts val="0"/>
              </a:spcBef>
              <a:spcAft>
                <a:spcPts val="0"/>
              </a:spcAft>
              <a:buClr>
                <a:schemeClr val="dk1"/>
              </a:buClr>
              <a:buSzPts val="2800"/>
              <a:buFont typeface="IBM Plex Serif SemiBold"/>
              <a:buNone/>
              <a:defRPr sz="2800">
                <a:solidFill>
                  <a:schemeClr val="dk1"/>
                </a:solidFill>
                <a:latin typeface="IBM Plex Serif SemiBold"/>
                <a:ea typeface="IBM Plex Serif SemiBold"/>
                <a:cs typeface="IBM Plex Serif SemiBold"/>
                <a:sym typeface="IBM Plex Serif SemiBold"/>
              </a:defRPr>
            </a:lvl3pPr>
            <a:lvl4pPr lvl="3">
              <a:spcBef>
                <a:spcPts val="0"/>
              </a:spcBef>
              <a:spcAft>
                <a:spcPts val="0"/>
              </a:spcAft>
              <a:buClr>
                <a:schemeClr val="dk1"/>
              </a:buClr>
              <a:buSzPts val="2800"/>
              <a:buFont typeface="IBM Plex Serif SemiBold"/>
              <a:buNone/>
              <a:defRPr sz="2800">
                <a:solidFill>
                  <a:schemeClr val="dk1"/>
                </a:solidFill>
                <a:latin typeface="IBM Plex Serif SemiBold"/>
                <a:ea typeface="IBM Plex Serif SemiBold"/>
                <a:cs typeface="IBM Plex Serif SemiBold"/>
                <a:sym typeface="IBM Plex Serif SemiBold"/>
              </a:defRPr>
            </a:lvl4pPr>
            <a:lvl5pPr lvl="4">
              <a:spcBef>
                <a:spcPts val="0"/>
              </a:spcBef>
              <a:spcAft>
                <a:spcPts val="0"/>
              </a:spcAft>
              <a:buClr>
                <a:schemeClr val="dk1"/>
              </a:buClr>
              <a:buSzPts val="2800"/>
              <a:buFont typeface="IBM Plex Serif SemiBold"/>
              <a:buNone/>
              <a:defRPr sz="2800">
                <a:solidFill>
                  <a:schemeClr val="dk1"/>
                </a:solidFill>
                <a:latin typeface="IBM Plex Serif SemiBold"/>
                <a:ea typeface="IBM Plex Serif SemiBold"/>
                <a:cs typeface="IBM Plex Serif SemiBold"/>
                <a:sym typeface="IBM Plex Serif SemiBold"/>
              </a:defRPr>
            </a:lvl5pPr>
            <a:lvl6pPr lvl="5">
              <a:spcBef>
                <a:spcPts val="0"/>
              </a:spcBef>
              <a:spcAft>
                <a:spcPts val="0"/>
              </a:spcAft>
              <a:buClr>
                <a:schemeClr val="dk1"/>
              </a:buClr>
              <a:buSzPts val="2800"/>
              <a:buFont typeface="IBM Plex Serif SemiBold"/>
              <a:buNone/>
              <a:defRPr sz="2800">
                <a:solidFill>
                  <a:schemeClr val="dk1"/>
                </a:solidFill>
                <a:latin typeface="IBM Plex Serif SemiBold"/>
                <a:ea typeface="IBM Plex Serif SemiBold"/>
                <a:cs typeface="IBM Plex Serif SemiBold"/>
                <a:sym typeface="IBM Plex Serif SemiBold"/>
              </a:defRPr>
            </a:lvl6pPr>
            <a:lvl7pPr lvl="6">
              <a:spcBef>
                <a:spcPts val="0"/>
              </a:spcBef>
              <a:spcAft>
                <a:spcPts val="0"/>
              </a:spcAft>
              <a:buClr>
                <a:schemeClr val="dk1"/>
              </a:buClr>
              <a:buSzPts val="2800"/>
              <a:buFont typeface="IBM Plex Serif SemiBold"/>
              <a:buNone/>
              <a:defRPr sz="2800">
                <a:solidFill>
                  <a:schemeClr val="dk1"/>
                </a:solidFill>
                <a:latin typeface="IBM Plex Serif SemiBold"/>
                <a:ea typeface="IBM Plex Serif SemiBold"/>
                <a:cs typeface="IBM Plex Serif SemiBold"/>
                <a:sym typeface="IBM Plex Serif SemiBold"/>
              </a:defRPr>
            </a:lvl7pPr>
            <a:lvl8pPr lvl="7">
              <a:spcBef>
                <a:spcPts val="0"/>
              </a:spcBef>
              <a:spcAft>
                <a:spcPts val="0"/>
              </a:spcAft>
              <a:buClr>
                <a:schemeClr val="dk1"/>
              </a:buClr>
              <a:buSzPts val="2800"/>
              <a:buFont typeface="IBM Plex Serif SemiBold"/>
              <a:buNone/>
              <a:defRPr sz="2800">
                <a:solidFill>
                  <a:schemeClr val="dk1"/>
                </a:solidFill>
                <a:latin typeface="IBM Plex Serif SemiBold"/>
                <a:ea typeface="IBM Plex Serif SemiBold"/>
                <a:cs typeface="IBM Plex Serif SemiBold"/>
                <a:sym typeface="IBM Plex Serif SemiBold"/>
              </a:defRPr>
            </a:lvl8pPr>
            <a:lvl9pPr lvl="8">
              <a:spcBef>
                <a:spcPts val="0"/>
              </a:spcBef>
              <a:spcAft>
                <a:spcPts val="0"/>
              </a:spcAft>
              <a:buClr>
                <a:schemeClr val="dk1"/>
              </a:buClr>
              <a:buSzPts val="2800"/>
              <a:buFont typeface="IBM Plex Serif SemiBold"/>
              <a:buNone/>
              <a:defRPr sz="2800">
                <a:solidFill>
                  <a:schemeClr val="dk1"/>
                </a:solidFill>
                <a:latin typeface="IBM Plex Serif SemiBold"/>
                <a:ea typeface="IBM Plex Serif SemiBold"/>
                <a:cs typeface="IBM Plex Serif SemiBold"/>
                <a:sym typeface="IBM Plex Serif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Harmattan"/>
              <a:buChar char="●"/>
              <a:defRPr>
                <a:solidFill>
                  <a:schemeClr val="dk1"/>
                </a:solidFill>
                <a:latin typeface="Harmattan"/>
                <a:ea typeface="Harmattan"/>
                <a:cs typeface="Harmattan"/>
                <a:sym typeface="Harmattan"/>
              </a:defRPr>
            </a:lvl1pPr>
            <a:lvl2pPr marL="914400" lvl="1" indent="-317500">
              <a:lnSpc>
                <a:spcPct val="115000"/>
              </a:lnSpc>
              <a:spcBef>
                <a:spcPts val="1600"/>
              </a:spcBef>
              <a:spcAft>
                <a:spcPts val="0"/>
              </a:spcAft>
              <a:buClr>
                <a:schemeClr val="dk1"/>
              </a:buClr>
              <a:buSzPts val="1400"/>
              <a:buFont typeface="Harmattan"/>
              <a:buChar char="○"/>
              <a:defRPr>
                <a:solidFill>
                  <a:schemeClr val="dk1"/>
                </a:solidFill>
                <a:latin typeface="Harmattan"/>
                <a:ea typeface="Harmattan"/>
                <a:cs typeface="Harmattan"/>
                <a:sym typeface="Harmattan"/>
              </a:defRPr>
            </a:lvl2pPr>
            <a:lvl3pPr marL="1371600" lvl="2" indent="-317500">
              <a:lnSpc>
                <a:spcPct val="115000"/>
              </a:lnSpc>
              <a:spcBef>
                <a:spcPts val="1600"/>
              </a:spcBef>
              <a:spcAft>
                <a:spcPts val="0"/>
              </a:spcAft>
              <a:buClr>
                <a:schemeClr val="dk1"/>
              </a:buClr>
              <a:buSzPts val="1400"/>
              <a:buFont typeface="Harmattan"/>
              <a:buChar char="■"/>
              <a:defRPr>
                <a:solidFill>
                  <a:schemeClr val="dk1"/>
                </a:solidFill>
                <a:latin typeface="Harmattan"/>
                <a:ea typeface="Harmattan"/>
                <a:cs typeface="Harmattan"/>
                <a:sym typeface="Harmattan"/>
              </a:defRPr>
            </a:lvl3pPr>
            <a:lvl4pPr marL="1828800" lvl="3" indent="-317500">
              <a:lnSpc>
                <a:spcPct val="115000"/>
              </a:lnSpc>
              <a:spcBef>
                <a:spcPts val="1600"/>
              </a:spcBef>
              <a:spcAft>
                <a:spcPts val="0"/>
              </a:spcAft>
              <a:buClr>
                <a:schemeClr val="dk1"/>
              </a:buClr>
              <a:buSzPts val="1400"/>
              <a:buFont typeface="Harmattan"/>
              <a:buChar char="●"/>
              <a:defRPr>
                <a:solidFill>
                  <a:schemeClr val="dk1"/>
                </a:solidFill>
                <a:latin typeface="Harmattan"/>
                <a:ea typeface="Harmattan"/>
                <a:cs typeface="Harmattan"/>
                <a:sym typeface="Harmattan"/>
              </a:defRPr>
            </a:lvl4pPr>
            <a:lvl5pPr marL="2286000" lvl="4" indent="-317500">
              <a:lnSpc>
                <a:spcPct val="115000"/>
              </a:lnSpc>
              <a:spcBef>
                <a:spcPts val="1600"/>
              </a:spcBef>
              <a:spcAft>
                <a:spcPts val="0"/>
              </a:spcAft>
              <a:buClr>
                <a:schemeClr val="dk1"/>
              </a:buClr>
              <a:buSzPts val="1400"/>
              <a:buFont typeface="Harmattan"/>
              <a:buChar char="○"/>
              <a:defRPr>
                <a:solidFill>
                  <a:schemeClr val="dk1"/>
                </a:solidFill>
                <a:latin typeface="Harmattan"/>
                <a:ea typeface="Harmattan"/>
                <a:cs typeface="Harmattan"/>
                <a:sym typeface="Harmattan"/>
              </a:defRPr>
            </a:lvl5pPr>
            <a:lvl6pPr marL="2743200" lvl="5" indent="-317500">
              <a:lnSpc>
                <a:spcPct val="115000"/>
              </a:lnSpc>
              <a:spcBef>
                <a:spcPts val="1600"/>
              </a:spcBef>
              <a:spcAft>
                <a:spcPts val="0"/>
              </a:spcAft>
              <a:buClr>
                <a:schemeClr val="dk1"/>
              </a:buClr>
              <a:buSzPts val="1400"/>
              <a:buFont typeface="Harmattan"/>
              <a:buChar char="■"/>
              <a:defRPr>
                <a:solidFill>
                  <a:schemeClr val="dk1"/>
                </a:solidFill>
                <a:latin typeface="Harmattan"/>
                <a:ea typeface="Harmattan"/>
                <a:cs typeface="Harmattan"/>
                <a:sym typeface="Harmattan"/>
              </a:defRPr>
            </a:lvl6pPr>
            <a:lvl7pPr marL="3200400" lvl="6" indent="-317500">
              <a:lnSpc>
                <a:spcPct val="115000"/>
              </a:lnSpc>
              <a:spcBef>
                <a:spcPts val="1600"/>
              </a:spcBef>
              <a:spcAft>
                <a:spcPts val="0"/>
              </a:spcAft>
              <a:buClr>
                <a:schemeClr val="dk1"/>
              </a:buClr>
              <a:buSzPts val="1400"/>
              <a:buFont typeface="Harmattan"/>
              <a:buChar char="●"/>
              <a:defRPr>
                <a:solidFill>
                  <a:schemeClr val="dk1"/>
                </a:solidFill>
                <a:latin typeface="Harmattan"/>
                <a:ea typeface="Harmattan"/>
                <a:cs typeface="Harmattan"/>
                <a:sym typeface="Harmattan"/>
              </a:defRPr>
            </a:lvl7pPr>
            <a:lvl8pPr marL="3657600" lvl="7" indent="-317500">
              <a:lnSpc>
                <a:spcPct val="115000"/>
              </a:lnSpc>
              <a:spcBef>
                <a:spcPts val="1600"/>
              </a:spcBef>
              <a:spcAft>
                <a:spcPts val="0"/>
              </a:spcAft>
              <a:buClr>
                <a:schemeClr val="dk1"/>
              </a:buClr>
              <a:buSzPts val="1400"/>
              <a:buFont typeface="Harmattan"/>
              <a:buChar char="○"/>
              <a:defRPr>
                <a:solidFill>
                  <a:schemeClr val="dk1"/>
                </a:solidFill>
                <a:latin typeface="Harmattan"/>
                <a:ea typeface="Harmattan"/>
                <a:cs typeface="Harmattan"/>
                <a:sym typeface="Harmattan"/>
              </a:defRPr>
            </a:lvl8pPr>
            <a:lvl9pPr marL="4114800" lvl="8" indent="-317500">
              <a:lnSpc>
                <a:spcPct val="115000"/>
              </a:lnSpc>
              <a:spcBef>
                <a:spcPts val="1600"/>
              </a:spcBef>
              <a:spcAft>
                <a:spcPts val="1600"/>
              </a:spcAft>
              <a:buClr>
                <a:schemeClr val="dk1"/>
              </a:buClr>
              <a:buSzPts val="1400"/>
              <a:buFont typeface="Harmattan"/>
              <a:buChar char="■"/>
              <a:defRPr>
                <a:solidFill>
                  <a:schemeClr val="dk1"/>
                </a:solidFill>
                <a:latin typeface="Harmattan"/>
                <a:ea typeface="Harmattan"/>
                <a:cs typeface="Harmattan"/>
                <a:sym typeface="Harmattan"/>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Shape 328"/>
        <p:cNvGrpSpPr/>
        <p:nvPr/>
      </p:nvGrpSpPr>
      <p:grpSpPr>
        <a:xfrm>
          <a:off x="0" y="0"/>
          <a:ext cx="0" cy="0"/>
          <a:chOff x="0" y="0"/>
          <a:chExt cx="0" cy="0"/>
        </a:xfrm>
      </p:grpSpPr>
      <p:sp>
        <p:nvSpPr>
          <p:cNvPr id="329" name="Google Shape;329;p29"/>
          <p:cNvSpPr/>
          <p:nvPr/>
        </p:nvSpPr>
        <p:spPr>
          <a:xfrm rot="-5400000" flipH="1">
            <a:off x="1398390" y="-76834"/>
            <a:ext cx="2271948" cy="4075273"/>
          </a:xfrm>
          <a:custGeom>
            <a:avLst/>
            <a:gdLst/>
            <a:ahLst/>
            <a:cxnLst/>
            <a:rect l="l" t="t" r="r" b="b"/>
            <a:pathLst>
              <a:path w="124320" h="131291" extrusionOk="0">
                <a:moveTo>
                  <a:pt x="34951" y="1"/>
                </a:moveTo>
                <a:cubicBezTo>
                  <a:pt x="31370" y="1"/>
                  <a:pt x="27819" y="508"/>
                  <a:pt x="24378" y="1819"/>
                </a:cubicBezTo>
                <a:cubicBezTo>
                  <a:pt x="9142" y="7641"/>
                  <a:pt x="3525" y="23172"/>
                  <a:pt x="3525" y="36839"/>
                </a:cubicBezTo>
                <a:cubicBezTo>
                  <a:pt x="3525" y="45503"/>
                  <a:pt x="5185" y="54098"/>
                  <a:pt x="5686" y="62762"/>
                </a:cubicBezTo>
                <a:cubicBezTo>
                  <a:pt x="6163" y="71699"/>
                  <a:pt x="5754" y="80659"/>
                  <a:pt x="4458" y="89550"/>
                </a:cubicBezTo>
                <a:cubicBezTo>
                  <a:pt x="1" y="98464"/>
                  <a:pt x="979" y="109106"/>
                  <a:pt x="6800" y="117452"/>
                </a:cubicBezTo>
                <a:cubicBezTo>
                  <a:pt x="14155" y="127980"/>
                  <a:pt x="26929" y="131290"/>
                  <a:pt x="40089" y="131290"/>
                </a:cubicBezTo>
                <a:cubicBezTo>
                  <a:pt x="40884" y="131290"/>
                  <a:pt x="41682" y="131278"/>
                  <a:pt x="42479" y="131255"/>
                </a:cubicBezTo>
                <a:cubicBezTo>
                  <a:pt x="59670" y="130709"/>
                  <a:pt x="77203" y="129049"/>
                  <a:pt x="94144" y="126411"/>
                </a:cubicBezTo>
                <a:cubicBezTo>
                  <a:pt x="98556" y="125729"/>
                  <a:pt x="102944" y="124956"/>
                  <a:pt x="107288" y="124001"/>
                </a:cubicBezTo>
                <a:cubicBezTo>
                  <a:pt x="110903" y="123228"/>
                  <a:pt x="114997" y="122591"/>
                  <a:pt x="118135" y="120704"/>
                </a:cubicBezTo>
                <a:cubicBezTo>
                  <a:pt x="124320" y="116929"/>
                  <a:pt x="122819" y="109197"/>
                  <a:pt x="122887" y="103444"/>
                </a:cubicBezTo>
                <a:lnTo>
                  <a:pt x="123547" y="53598"/>
                </a:lnTo>
                <a:cubicBezTo>
                  <a:pt x="123638" y="45821"/>
                  <a:pt x="123888" y="38021"/>
                  <a:pt x="123319" y="30267"/>
                </a:cubicBezTo>
                <a:cubicBezTo>
                  <a:pt x="122865" y="24241"/>
                  <a:pt x="122342" y="17442"/>
                  <a:pt x="118408" y="12302"/>
                </a:cubicBezTo>
                <a:cubicBezTo>
                  <a:pt x="114155" y="6731"/>
                  <a:pt x="107470" y="6276"/>
                  <a:pt x="100534" y="6163"/>
                </a:cubicBezTo>
                <a:cubicBezTo>
                  <a:pt x="91734" y="6026"/>
                  <a:pt x="82911" y="6049"/>
                  <a:pt x="74133" y="5549"/>
                </a:cubicBezTo>
                <a:cubicBezTo>
                  <a:pt x="64673" y="5026"/>
                  <a:pt x="55759" y="3343"/>
                  <a:pt x="46572" y="1410"/>
                </a:cubicBezTo>
                <a:cubicBezTo>
                  <a:pt x="42732" y="595"/>
                  <a:pt x="38824" y="1"/>
                  <a:pt x="34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 name="Google Shape;345;p29"/>
          <p:cNvSpPr txBox="1">
            <a:spLocks noGrp="1"/>
          </p:cNvSpPr>
          <p:nvPr>
            <p:ph type="ctrTitle"/>
          </p:nvPr>
        </p:nvSpPr>
        <p:spPr>
          <a:xfrm>
            <a:off x="1082495" y="940195"/>
            <a:ext cx="3211919" cy="199894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latin typeface="Javanese Text" panose="02000000000000000000" pitchFamily="2" charset="0"/>
              </a:rPr>
              <a:t>Intersectionality and How It Relates to Writing and Teaching English Literature</a:t>
            </a:r>
            <a:br>
              <a:rPr lang="en-US" sz="2000" dirty="0">
                <a:latin typeface="Javanese Text" panose="02000000000000000000" pitchFamily="2" charset="0"/>
              </a:rPr>
            </a:br>
            <a:r>
              <a:rPr lang="en-US" sz="2000" dirty="0">
                <a:latin typeface="Javanese Text" panose="02000000000000000000" pitchFamily="2" charset="0"/>
              </a:rPr>
              <a:t>By</a:t>
            </a:r>
            <a:br>
              <a:rPr lang="en-US" sz="2000" dirty="0">
                <a:latin typeface="Javanese Text" panose="02000000000000000000" pitchFamily="2" charset="0"/>
              </a:rPr>
            </a:br>
            <a:r>
              <a:rPr lang="en-US" sz="2000" dirty="0">
                <a:latin typeface="Javanese Text" panose="02000000000000000000" pitchFamily="2" charset="0"/>
              </a:rPr>
              <a:t>Name:</a:t>
            </a:r>
            <a:endParaRPr sz="2000" dirty="0">
              <a:latin typeface="Javanese Text" panose="02000000000000000000" pitchFamily="2" charset="0"/>
            </a:endParaRPr>
          </a:p>
        </p:txBody>
      </p:sp>
      <p:sp>
        <p:nvSpPr>
          <p:cNvPr id="347" name="Google Shape;347;p29"/>
          <p:cNvSpPr/>
          <p:nvPr/>
        </p:nvSpPr>
        <p:spPr>
          <a:xfrm>
            <a:off x="7944449" y="-873999"/>
            <a:ext cx="2290277" cy="2493854"/>
          </a:xfrm>
          <a:custGeom>
            <a:avLst/>
            <a:gdLst/>
            <a:ahLst/>
            <a:cxnLst/>
            <a:rect l="l" t="t" r="r" b="b"/>
            <a:pathLst>
              <a:path w="23588" h="25686" fill="none" extrusionOk="0">
                <a:moveTo>
                  <a:pt x="22129" y="14682"/>
                </a:moveTo>
                <a:cubicBezTo>
                  <a:pt x="20183" y="13588"/>
                  <a:pt x="17508" y="14591"/>
                  <a:pt x="16475" y="16475"/>
                </a:cubicBezTo>
                <a:cubicBezTo>
                  <a:pt x="15837" y="17630"/>
                  <a:pt x="15928" y="19424"/>
                  <a:pt x="17204" y="19940"/>
                </a:cubicBezTo>
                <a:cubicBezTo>
                  <a:pt x="18390" y="20396"/>
                  <a:pt x="19697" y="19393"/>
                  <a:pt x="20031" y="18238"/>
                </a:cubicBezTo>
                <a:cubicBezTo>
                  <a:pt x="20244" y="17478"/>
                  <a:pt x="20092" y="16566"/>
                  <a:pt x="19454" y="16019"/>
                </a:cubicBezTo>
                <a:cubicBezTo>
                  <a:pt x="18815" y="15442"/>
                  <a:pt x="17782" y="15381"/>
                  <a:pt x="16931" y="15654"/>
                </a:cubicBezTo>
                <a:cubicBezTo>
                  <a:pt x="15077" y="16202"/>
                  <a:pt x="13861" y="17813"/>
                  <a:pt x="12554" y="19180"/>
                </a:cubicBezTo>
                <a:cubicBezTo>
                  <a:pt x="11247" y="20579"/>
                  <a:pt x="9454" y="21886"/>
                  <a:pt x="7539" y="21521"/>
                </a:cubicBezTo>
                <a:cubicBezTo>
                  <a:pt x="6657" y="21338"/>
                  <a:pt x="5806" y="20700"/>
                  <a:pt x="5745" y="19849"/>
                </a:cubicBezTo>
                <a:cubicBezTo>
                  <a:pt x="5715" y="18846"/>
                  <a:pt x="6840" y="18117"/>
                  <a:pt x="7873" y="17934"/>
                </a:cubicBezTo>
                <a:cubicBezTo>
                  <a:pt x="9879" y="17569"/>
                  <a:pt x="11946" y="18299"/>
                  <a:pt x="13557" y="19484"/>
                </a:cubicBezTo>
                <a:cubicBezTo>
                  <a:pt x="14530" y="20183"/>
                  <a:pt x="15441" y="21247"/>
                  <a:pt x="15320" y="22372"/>
                </a:cubicBezTo>
                <a:cubicBezTo>
                  <a:pt x="15198" y="23284"/>
                  <a:pt x="14499" y="24013"/>
                  <a:pt x="13770" y="24560"/>
                </a:cubicBezTo>
                <a:cubicBezTo>
                  <a:pt x="13040" y="25108"/>
                  <a:pt x="12250" y="25594"/>
                  <a:pt x="11308" y="25655"/>
                </a:cubicBezTo>
                <a:cubicBezTo>
                  <a:pt x="10396" y="25685"/>
                  <a:pt x="9393" y="25199"/>
                  <a:pt x="9180" y="24348"/>
                </a:cubicBezTo>
                <a:cubicBezTo>
                  <a:pt x="8846" y="23162"/>
                  <a:pt x="10122" y="22129"/>
                  <a:pt x="11308" y="21734"/>
                </a:cubicBezTo>
                <a:cubicBezTo>
                  <a:pt x="12524" y="21338"/>
                  <a:pt x="13922" y="21186"/>
                  <a:pt x="14742" y="20244"/>
                </a:cubicBezTo>
                <a:cubicBezTo>
                  <a:pt x="15563" y="19332"/>
                  <a:pt x="15533" y="17965"/>
                  <a:pt x="15168" y="16810"/>
                </a:cubicBezTo>
                <a:cubicBezTo>
                  <a:pt x="14894" y="15806"/>
                  <a:pt x="14347" y="14834"/>
                  <a:pt x="13466" y="14226"/>
                </a:cubicBezTo>
                <a:cubicBezTo>
                  <a:pt x="12493" y="13557"/>
                  <a:pt x="11186" y="13436"/>
                  <a:pt x="9970" y="13496"/>
                </a:cubicBezTo>
                <a:cubicBezTo>
                  <a:pt x="8481" y="13557"/>
                  <a:pt x="6931" y="13861"/>
                  <a:pt x="5776" y="14773"/>
                </a:cubicBezTo>
                <a:cubicBezTo>
                  <a:pt x="4195" y="15989"/>
                  <a:pt x="3709" y="18299"/>
                  <a:pt x="4590" y="20031"/>
                </a:cubicBezTo>
                <a:cubicBezTo>
                  <a:pt x="5472" y="21794"/>
                  <a:pt x="7630" y="22889"/>
                  <a:pt x="9636" y="22585"/>
                </a:cubicBezTo>
                <a:cubicBezTo>
                  <a:pt x="11642" y="22311"/>
                  <a:pt x="13344" y="20670"/>
                  <a:pt x="13648" y="18755"/>
                </a:cubicBezTo>
                <a:cubicBezTo>
                  <a:pt x="13739" y="18208"/>
                  <a:pt x="13739" y="17661"/>
                  <a:pt x="13527" y="17144"/>
                </a:cubicBezTo>
                <a:cubicBezTo>
                  <a:pt x="13131" y="16141"/>
                  <a:pt x="12037" y="15472"/>
                  <a:pt x="10943" y="15351"/>
                </a:cubicBezTo>
                <a:cubicBezTo>
                  <a:pt x="9818" y="15229"/>
                  <a:pt x="8724" y="15563"/>
                  <a:pt x="7751" y="16110"/>
                </a:cubicBezTo>
                <a:cubicBezTo>
                  <a:pt x="7326" y="16354"/>
                  <a:pt x="6900" y="16658"/>
                  <a:pt x="6657" y="17083"/>
                </a:cubicBezTo>
                <a:cubicBezTo>
                  <a:pt x="6080" y="18056"/>
                  <a:pt x="6657" y="19424"/>
                  <a:pt x="7721" y="19940"/>
                </a:cubicBezTo>
                <a:cubicBezTo>
                  <a:pt x="8785" y="20457"/>
                  <a:pt x="10122" y="20183"/>
                  <a:pt x="11034" y="19484"/>
                </a:cubicBezTo>
                <a:cubicBezTo>
                  <a:pt x="11946" y="18785"/>
                  <a:pt x="12493" y="17752"/>
                  <a:pt x="12827" y="16658"/>
                </a:cubicBezTo>
                <a:cubicBezTo>
                  <a:pt x="13131" y="15594"/>
                  <a:pt x="13253" y="14469"/>
                  <a:pt x="13435" y="13344"/>
                </a:cubicBezTo>
                <a:cubicBezTo>
                  <a:pt x="13557" y="12554"/>
                  <a:pt x="13739" y="11703"/>
                  <a:pt x="14317" y="11126"/>
                </a:cubicBezTo>
                <a:cubicBezTo>
                  <a:pt x="14986" y="10396"/>
                  <a:pt x="16110" y="10153"/>
                  <a:pt x="17144" y="10305"/>
                </a:cubicBezTo>
                <a:cubicBezTo>
                  <a:pt x="18815" y="10518"/>
                  <a:pt x="20366" y="11794"/>
                  <a:pt x="20730" y="13375"/>
                </a:cubicBezTo>
                <a:cubicBezTo>
                  <a:pt x="21125" y="14986"/>
                  <a:pt x="20274" y="16779"/>
                  <a:pt x="18724" y="17448"/>
                </a:cubicBezTo>
                <a:cubicBezTo>
                  <a:pt x="17174" y="18117"/>
                  <a:pt x="15107" y="17478"/>
                  <a:pt x="14317" y="16019"/>
                </a:cubicBezTo>
                <a:cubicBezTo>
                  <a:pt x="13861" y="15259"/>
                  <a:pt x="13831" y="14317"/>
                  <a:pt x="13891" y="13436"/>
                </a:cubicBezTo>
                <a:cubicBezTo>
                  <a:pt x="14043" y="11612"/>
                  <a:pt x="14742" y="9758"/>
                  <a:pt x="16201" y="8572"/>
                </a:cubicBezTo>
                <a:cubicBezTo>
                  <a:pt x="17691" y="7387"/>
                  <a:pt x="19970" y="7083"/>
                  <a:pt x="21581" y="8116"/>
                </a:cubicBezTo>
                <a:cubicBezTo>
                  <a:pt x="23162" y="9150"/>
                  <a:pt x="23588" y="11642"/>
                  <a:pt x="22159" y="12858"/>
                </a:cubicBezTo>
                <a:cubicBezTo>
                  <a:pt x="20974" y="13922"/>
                  <a:pt x="18937" y="13709"/>
                  <a:pt x="17691" y="12676"/>
                </a:cubicBezTo>
                <a:cubicBezTo>
                  <a:pt x="16779" y="11977"/>
                  <a:pt x="16201" y="10913"/>
                  <a:pt x="16080" y="9788"/>
                </a:cubicBezTo>
                <a:cubicBezTo>
                  <a:pt x="15897" y="7630"/>
                  <a:pt x="17387" y="5350"/>
                  <a:pt x="16384" y="3405"/>
                </a:cubicBezTo>
                <a:cubicBezTo>
                  <a:pt x="15837" y="2341"/>
                  <a:pt x="14560" y="1673"/>
                  <a:pt x="13314" y="1642"/>
                </a:cubicBezTo>
                <a:cubicBezTo>
                  <a:pt x="12068" y="1612"/>
                  <a:pt x="10852" y="2159"/>
                  <a:pt x="9970" y="2980"/>
                </a:cubicBezTo>
                <a:cubicBezTo>
                  <a:pt x="9545" y="3344"/>
                  <a:pt x="9180" y="3770"/>
                  <a:pt x="9028" y="4287"/>
                </a:cubicBezTo>
                <a:cubicBezTo>
                  <a:pt x="8633" y="5442"/>
                  <a:pt x="9332" y="6749"/>
                  <a:pt x="10305" y="7569"/>
                </a:cubicBezTo>
                <a:cubicBezTo>
                  <a:pt x="11277" y="8360"/>
                  <a:pt x="12524" y="8815"/>
                  <a:pt x="13679" y="9423"/>
                </a:cubicBezTo>
                <a:cubicBezTo>
                  <a:pt x="14803" y="10001"/>
                  <a:pt x="15928" y="10822"/>
                  <a:pt x="16353" y="11977"/>
                </a:cubicBezTo>
                <a:cubicBezTo>
                  <a:pt x="16809" y="13223"/>
                  <a:pt x="16414" y="14591"/>
                  <a:pt x="15745" y="15746"/>
                </a:cubicBezTo>
                <a:cubicBezTo>
                  <a:pt x="15138" y="16810"/>
                  <a:pt x="14286" y="17782"/>
                  <a:pt x="13131" y="18329"/>
                </a:cubicBezTo>
                <a:cubicBezTo>
                  <a:pt x="11186" y="19272"/>
                  <a:pt x="8542" y="18633"/>
                  <a:pt x="7204" y="16931"/>
                </a:cubicBezTo>
                <a:cubicBezTo>
                  <a:pt x="5867" y="15259"/>
                  <a:pt x="5958" y="12706"/>
                  <a:pt x="7356" y="11095"/>
                </a:cubicBezTo>
                <a:cubicBezTo>
                  <a:pt x="7873" y="10457"/>
                  <a:pt x="8694" y="9940"/>
                  <a:pt x="9545" y="10062"/>
                </a:cubicBezTo>
                <a:cubicBezTo>
                  <a:pt x="10548" y="10183"/>
                  <a:pt x="11216" y="11217"/>
                  <a:pt x="11186" y="12189"/>
                </a:cubicBezTo>
                <a:cubicBezTo>
                  <a:pt x="11156" y="13132"/>
                  <a:pt x="10548" y="14013"/>
                  <a:pt x="9788" y="14621"/>
                </a:cubicBezTo>
                <a:cubicBezTo>
                  <a:pt x="8785" y="15472"/>
                  <a:pt x="7417" y="15989"/>
                  <a:pt x="6080" y="15867"/>
                </a:cubicBezTo>
                <a:cubicBezTo>
                  <a:pt x="4742" y="15746"/>
                  <a:pt x="3435" y="14955"/>
                  <a:pt x="2918" y="13770"/>
                </a:cubicBezTo>
                <a:cubicBezTo>
                  <a:pt x="2098" y="11946"/>
                  <a:pt x="3466" y="9727"/>
                  <a:pt x="5411" y="9119"/>
                </a:cubicBezTo>
                <a:cubicBezTo>
                  <a:pt x="7356" y="8481"/>
                  <a:pt x="9575" y="9241"/>
                  <a:pt x="11095" y="10609"/>
                </a:cubicBezTo>
                <a:cubicBezTo>
                  <a:pt x="12341" y="11733"/>
                  <a:pt x="13344" y="13344"/>
                  <a:pt x="15016" y="13709"/>
                </a:cubicBezTo>
                <a:cubicBezTo>
                  <a:pt x="16445" y="14044"/>
                  <a:pt x="18056" y="13192"/>
                  <a:pt x="18572" y="11885"/>
                </a:cubicBezTo>
                <a:cubicBezTo>
                  <a:pt x="19089" y="10548"/>
                  <a:pt x="18481" y="8937"/>
                  <a:pt x="17235" y="8116"/>
                </a:cubicBezTo>
                <a:cubicBezTo>
                  <a:pt x="16019" y="7326"/>
                  <a:pt x="14256" y="7387"/>
                  <a:pt x="13071" y="8238"/>
                </a:cubicBezTo>
                <a:cubicBezTo>
                  <a:pt x="11794" y="9150"/>
                  <a:pt x="10973" y="10852"/>
                  <a:pt x="9393" y="10913"/>
                </a:cubicBezTo>
                <a:cubicBezTo>
                  <a:pt x="8177" y="10943"/>
                  <a:pt x="7143" y="9758"/>
                  <a:pt x="7083" y="8603"/>
                </a:cubicBezTo>
                <a:cubicBezTo>
                  <a:pt x="7022" y="7417"/>
                  <a:pt x="7691" y="6293"/>
                  <a:pt x="8602" y="5502"/>
                </a:cubicBezTo>
                <a:cubicBezTo>
                  <a:pt x="9514" y="4682"/>
                  <a:pt x="10761" y="4074"/>
                  <a:pt x="11976" y="4287"/>
                </a:cubicBezTo>
                <a:cubicBezTo>
                  <a:pt x="13496" y="4560"/>
                  <a:pt x="14560" y="6171"/>
                  <a:pt x="14378" y="7630"/>
                </a:cubicBezTo>
                <a:cubicBezTo>
                  <a:pt x="14195" y="9089"/>
                  <a:pt x="12979" y="10305"/>
                  <a:pt x="11520" y="10791"/>
                </a:cubicBezTo>
                <a:cubicBezTo>
                  <a:pt x="10061" y="11247"/>
                  <a:pt x="8420" y="11065"/>
                  <a:pt x="6991" y="10487"/>
                </a:cubicBezTo>
                <a:cubicBezTo>
                  <a:pt x="5806" y="10031"/>
                  <a:pt x="4712" y="9302"/>
                  <a:pt x="4013" y="8268"/>
                </a:cubicBezTo>
                <a:cubicBezTo>
                  <a:pt x="2736" y="6384"/>
                  <a:pt x="3131" y="3679"/>
                  <a:pt x="4742" y="2098"/>
                </a:cubicBezTo>
                <a:cubicBezTo>
                  <a:pt x="6384" y="487"/>
                  <a:pt x="9028" y="1"/>
                  <a:pt x="11247" y="730"/>
                </a:cubicBezTo>
                <a:cubicBezTo>
                  <a:pt x="12311" y="1065"/>
                  <a:pt x="12888" y="2554"/>
                  <a:pt x="13040" y="3679"/>
                </a:cubicBezTo>
                <a:cubicBezTo>
                  <a:pt x="13192" y="4773"/>
                  <a:pt x="12615" y="6019"/>
                  <a:pt x="11551" y="6384"/>
                </a:cubicBezTo>
                <a:cubicBezTo>
                  <a:pt x="10578" y="6749"/>
                  <a:pt x="9514" y="6323"/>
                  <a:pt x="8511" y="6049"/>
                </a:cubicBezTo>
                <a:cubicBezTo>
                  <a:pt x="6596" y="5502"/>
                  <a:pt x="4469" y="5594"/>
                  <a:pt x="2766" y="6627"/>
                </a:cubicBezTo>
                <a:cubicBezTo>
                  <a:pt x="1095" y="7660"/>
                  <a:pt x="61" y="9819"/>
                  <a:pt x="639" y="11673"/>
                </a:cubicBezTo>
                <a:cubicBezTo>
                  <a:pt x="943" y="12585"/>
                  <a:pt x="1672" y="13436"/>
                  <a:pt x="2615" y="13557"/>
                </a:cubicBezTo>
                <a:cubicBezTo>
                  <a:pt x="3557" y="13648"/>
                  <a:pt x="4590" y="12737"/>
                  <a:pt x="4317" y="11825"/>
                </a:cubicBezTo>
                <a:cubicBezTo>
                  <a:pt x="4134" y="11126"/>
                  <a:pt x="3374" y="10730"/>
                  <a:pt x="2675" y="10822"/>
                </a:cubicBezTo>
                <a:cubicBezTo>
                  <a:pt x="1976" y="10913"/>
                  <a:pt x="1368" y="11399"/>
                  <a:pt x="1004" y="12007"/>
                </a:cubicBezTo>
                <a:cubicBezTo>
                  <a:pt x="0" y="13557"/>
                  <a:pt x="426" y="15806"/>
                  <a:pt x="1855" y="16961"/>
                </a:cubicBezTo>
                <a:cubicBezTo>
                  <a:pt x="3283" y="18117"/>
                  <a:pt x="5502" y="18147"/>
                  <a:pt x="6991" y="17053"/>
                </a:cubicBez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 name="Google Shape;348;p29"/>
          <p:cNvSpPr/>
          <p:nvPr/>
        </p:nvSpPr>
        <p:spPr>
          <a:xfrm>
            <a:off x="-270025" y="4095326"/>
            <a:ext cx="1726229" cy="1879637"/>
          </a:xfrm>
          <a:custGeom>
            <a:avLst/>
            <a:gdLst/>
            <a:ahLst/>
            <a:cxnLst/>
            <a:rect l="l" t="t" r="r" b="b"/>
            <a:pathLst>
              <a:path w="23588" h="25686" fill="none" extrusionOk="0">
                <a:moveTo>
                  <a:pt x="22129" y="14682"/>
                </a:moveTo>
                <a:cubicBezTo>
                  <a:pt x="20183" y="13588"/>
                  <a:pt x="17508" y="14591"/>
                  <a:pt x="16475" y="16475"/>
                </a:cubicBezTo>
                <a:cubicBezTo>
                  <a:pt x="15837" y="17630"/>
                  <a:pt x="15928" y="19424"/>
                  <a:pt x="17204" y="19940"/>
                </a:cubicBezTo>
                <a:cubicBezTo>
                  <a:pt x="18390" y="20396"/>
                  <a:pt x="19697" y="19393"/>
                  <a:pt x="20031" y="18238"/>
                </a:cubicBezTo>
                <a:cubicBezTo>
                  <a:pt x="20244" y="17478"/>
                  <a:pt x="20092" y="16566"/>
                  <a:pt x="19454" y="16019"/>
                </a:cubicBezTo>
                <a:cubicBezTo>
                  <a:pt x="18815" y="15442"/>
                  <a:pt x="17782" y="15381"/>
                  <a:pt x="16931" y="15654"/>
                </a:cubicBezTo>
                <a:cubicBezTo>
                  <a:pt x="15077" y="16202"/>
                  <a:pt x="13861" y="17813"/>
                  <a:pt x="12554" y="19180"/>
                </a:cubicBezTo>
                <a:cubicBezTo>
                  <a:pt x="11247" y="20579"/>
                  <a:pt x="9454" y="21886"/>
                  <a:pt x="7539" y="21521"/>
                </a:cubicBezTo>
                <a:cubicBezTo>
                  <a:pt x="6657" y="21338"/>
                  <a:pt x="5806" y="20700"/>
                  <a:pt x="5745" y="19849"/>
                </a:cubicBezTo>
                <a:cubicBezTo>
                  <a:pt x="5715" y="18846"/>
                  <a:pt x="6840" y="18117"/>
                  <a:pt x="7873" y="17934"/>
                </a:cubicBezTo>
                <a:cubicBezTo>
                  <a:pt x="9879" y="17569"/>
                  <a:pt x="11946" y="18299"/>
                  <a:pt x="13557" y="19484"/>
                </a:cubicBezTo>
                <a:cubicBezTo>
                  <a:pt x="14530" y="20183"/>
                  <a:pt x="15441" y="21247"/>
                  <a:pt x="15320" y="22372"/>
                </a:cubicBezTo>
                <a:cubicBezTo>
                  <a:pt x="15198" y="23284"/>
                  <a:pt x="14499" y="24013"/>
                  <a:pt x="13770" y="24560"/>
                </a:cubicBezTo>
                <a:cubicBezTo>
                  <a:pt x="13040" y="25108"/>
                  <a:pt x="12250" y="25594"/>
                  <a:pt x="11308" y="25655"/>
                </a:cubicBezTo>
                <a:cubicBezTo>
                  <a:pt x="10396" y="25685"/>
                  <a:pt x="9393" y="25199"/>
                  <a:pt x="9180" y="24348"/>
                </a:cubicBezTo>
                <a:cubicBezTo>
                  <a:pt x="8846" y="23162"/>
                  <a:pt x="10122" y="22129"/>
                  <a:pt x="11308" y="21734"/>
                </a:cubicBezTo>
                <a:cubicBezTo>
                  <a:pt x="12524" y="21338"/>
                  <a:pt x="13922" y="21186"/>
                  <a:pt x="14742" y="20244"/>
                </a:cubicBezTo>
                <a:cubicBezTo>
                  <a:pt x="15563" y="19332"/>
                  <a:pt x="15533" y="17965"/>
                  <a:pt x="15168" y="16810"/>
                </a:cubicBezTo>
                <a:cubicBezTo>
                  <a:pt x="14894" y="15806"/>
                  <a:pt x="14347" y="14834"/>
                  <a:pt x="13466" y="14226"/>
                </a:cubicBezTo>
                <a:cubicBezTo>
                  <a:pt x="12493" y="13557"/>
                  <a:pt x="11186" y="13436"/>
                  <a:pt x="9970" y="13496"/>
                </a:cubicBezTo>
                <a:cubicBezTo>
                  <a:pt x="8481" y="13557"/>
                  <a:pt x="6931" y="13861"/>
                  <a:pt x="5776" y="14773"/>
                </a:cubicBezTo>
                <a:cubicBezTo>
                  <a:pt x="4195" y="15989"/>
                  <a:pt x="3709" y="18299"/>
                  <a:pt x="4590" y="20031"/>
                </a:cubicBezTo>
                <a:cubicBezTo>
                  <a:pt x="5472" y="21794"/>
                  <a:pt x="7630" y="22889"/>
                  <a:pt x="9636" y="22585"/>
                </a:cubicBezTo>
                <a:cubicBezTo>
                  <a:pt x="11642" y="22311"/>
                  <a:pt x="13344" y="20670"/>
                  <a:pt x="13648" y="18755"/>
                </a:cubicBezTo>
                <a:cubicBezTo>
                  <a:pt x="13739" y="18208"/>
                  <a:pt x="13739" y="17661"/>
                  <a:pt x="13527" y="17144"/>
                </a:cubicBezTo>
                <a:cubicBezTo>
                  <a:pt x="13131" y="16141"/>
                  <a:pt x="12037" y="15472"/>
                  <a:pt x="10943" y="15351"/>
                </a:cubicBezTo>
                <a:cubicBezTo>
                  <a:pt x="9818" y="15229"/>
                  <a:pt x="8724" y="15563"/>
                  <a:pt x="7751" y="16110"/>
                </a:cubicBezTo>
                <a:cubicBezTo>
                  <a:pt x="7326" y="16354"/>
                  <a:pt x="6900" y="16658"/>
                  <a:pt x="6657" y="17083"/>
                </a:cubicBezTo>
                <a:cubicBezTo>
                  <a:pt x="6080" y="18056"/>
                  <a:pt x="6657" y="19424"/>
                  <a:pt x="7721" y="19940"/>
                </a:cubicBezTo>
                <a:cubicBezTo>
                  <a:pt x="8785" y="20457"/>
                  <a:pt x="10122" y="20183"/>
                  <a:pt x="11034" y="19484"/>
                </a:cubicBezTo>
                <a:cubicBezTo>
                  <a:pt x="11946" y="18785"/>
                  <a:pt x="12493" y="17752"/>
                  <a:pt x="12827" y="16658"/>
                </a:cubicBezTo>
                <a:cubicBezTo>
                  <a:pt x="13131" y="15594"/>
                  <a:pt x="13253" y="14469"/>
                  <a:pt x="13435" y="13344"/>
                </a:cubicBezTo>
                <a:cubicBezTo>
                  <a:pt x="13557" y="12554"/>
                  <a:pt x="13739" y="11703"/>
                  <a:pt x="14317" y="11126"/>
                </a:cubicBezTo>
                <a:cubicBezTo>
                  <a:pt x="14986" y="10396"/>
                  <a:pt x="16110" y="10153"/>
                  <a:pt x="17144" y="10305"/>
                </a:cubicBezTo>
                <a:cubicBezTo>
                  <a:pt x="18815" y="10518"/>
                  <a:pt x="20366" y="11794"/>
                  <a:pt x="20730" y="13375"/>
                </a:cubicBezTo>
                <a:cubicBezTo>
                  <a:pt x="21125" y="14986"/>
                  <a:pt x="20274" y="16779"/>
                  <a:pt x="18724" y="17448"/>
                </a:cubicBezTo>
                <a:cubicBezTo>
                  <a:pt x="17174" y="18117"/>
                  <a:pt x="15107" y="17478"/>
                  <a:pt x="14317" y="16019"/>
                </a:cubicBezTo>
                <a:cubicBezTo>
                  <a:pt x="13861" y="15259"/>
                  <a:pt x="13831" y="14317"/>
                  <a:pt x="13891" y="13436"/>
                </a:cubicBezTo>
                <a:cubicBezTo>
                  <a:pt x="14043" y="11612"/>
                  <a:pt x="14742" y="9758"/>
                  <a:pt x="16201" y="8572"/>
                </a:cubicBezTo>
                <a:cubicBezTo>
                  <a:pt x="17691" y="7387"/>
                  <a:pt x="19970" y="7083"/>
                  <a:pt x="21581" y="8116"/>
                </a:cubicBezTo>
                <a:cubicBezTo>
                  <a:pt x="23162" y="9150"/>
                  <a:pt x="23588" y="11642"/>
                  <a:pt x="22159" y="12858"/>
                </a:cubicBezTo>
                <a:cubicBezTo>
                  <a:pt x="20974" y="13922"/>
                  <a:pt x="18937" y="13709"/>
                  <a:pt x="17691" y="12676"/>
                </a:cubicBezTo>
                <a:cubicBezTo>
                  <a:pt x="16779" y="11977"/>
                  <a:pt x="16201" y="10913"/>
                  <a:pt x="16080" y="9788"/>
                </a:cubicBezTo>
                <a:cubicBezTo>
                  <a:pt x="15897" y="7630"/>
                  <a:pt x="17387" y="5350"/>
                  <a:pt x="16384" y="3405"/>
                </a:cubicBezTo>
                <a:cubicBezTo>
                  <a:pt x="15837" y="2341"/>
                  <a:pt x="14560" y="1673"/>
                  <a:pt x="13314" y="1642"/>
                </a:cubicBezTo>
                <a:cubicBezTo>
                  <a:pt x="12068" y="1612"/>
                  <a:pt x="10852" y="2159"/>
                  <a:pt x="9970" y="2980"/>
                </a:cubicBezTo>
                <a:cubicBezTo>
                  <a:pt x="9545" y="3344"/>
                  <a:pt x="9180" y="3770"/>
                  <a:pt x="9028" y="4287"/>
                </a:cubicBezTo>
                <a:cubicBezTo>
                  <a:pt x="8633" y="5442"/>
                  <a:pt x="9332" y="6749"/>
                  <a:pt x="10305" y="7569"/>
                </a:cubicBezTo>
                <a:cubicBezTo>
                  <a:pt x="11277" y="8360"/>
                  <a:pt x="12524" y="8815"/>
                  <a:pt x="13679" y="9423"/>
                </a:cubicBezTo>
                <a:cubicBezTo>
                  <a:pt x="14803" y="10001"/>
                  <a:pt x="15928" y="10822"/>
                  <a:pt x="16353" y="11977"/>
                </a:cubicBezTo>
                <a:cubicBezTo>
                  <a:pt x="16809" y="13223"/>
                  <a:pt x="16414" y="14591"/>
                  <a:pt x="15745" y="15746"/>
                </a:cubicBezTo>
                <a:cubicBezTo>
                  <a:pt x="15138" y="16810"/>
                  <a:pt x="14286" y="17782"/>
                  <a:pt x="13131" y="18329"/>
                </a:cubicBezTo>
                <a:cubicBezTo>
                  <a:pt x="11186" y="19272"/>
                  <a:pt x="8542" y="18633"/>
                  <a:pt x="7204" y="16931"/>
                </a:cubicBezTo>
                <a:cubicBezTo>
                  <a:pt x="5867" y="15259"/>
                  <a:pt x="5958" y="12706"/>
                  <a:pt x="7356" y="11095"/>
                </a:cubicBezTo>
                <a:cubicBezTo>
                  <a:pt x="7873" y="10457"/>
                  <a:pt x="8694" y="9940"/>
                  <a:pt x="9545" y="10062"/>
                </a:cubicBezTo>
                <a:cubicBezTo>
                  <a:pt x="10548" y="10183"/>
                  <a:pt x="11216" y="11217"/>
                  <a:pt x="11186" y="12189"/>
                </a:cubicBezTo>
                <a:cubicBezTo>
                  <a:pt x="11156" y="13132"/>
                  <a:pt x="10548" y="14013"/>
                  <a:pt x="9788" y="14621"/>
                </a:cubicBezTo>
                <a:cubicBezTo>
                  <a:pt x="8785" y="15472"/>
                  <a:pt x="7417" y="15989"/>
                  <a:pt x="6080" y="15867"/>
                </a:cubicBezTo>
                <a:cubicBezTo>
                  <a:pt x="4742" y="15746"/>
                  <a:pt x="3435" y="14955"/>
                  <a:pt x="2918" y="13770"/>
                </a:cubicBezTo>
                <a:cubicBezTo>
                  <a:pt x="2098" y="11946"/>
                  <a:pt x="3466" y="9727"/>
                  <a:pt x="5411" y="9119"/>
                </a:cubicBezTo>
                <a:cubicBezTo>
                  <a:pt x="7356" y="8481"/>
                  <a:pt x="9575" y="9241"/>
                  <a:pt x="11095" y="10609"/>
                </a:cubicBezTo>
                <a:cubicBezTo>
                  <a:pt x="12341" y="11733"/>
                  <a:pt x="13344" y="13344"/>
                  <a:pt x="15016" y="13709"/>
                </a:cubicBezTo>
                <a:cubicBezTo>
                  <a:pt x="16445" y="14044"/>
                  <a:pt x="18056" y="13192"/>
                  <a:pt x="18572" y="11885"/>
                </a:cubicBezTo>
                <a:cubicBezTo>
                  <a:pt x="19089" y="10548"/>
                  <a:pt x="18481" y="8937"/>
                  <a:pt x="17235" y="8116"/>
                </a:cubicBezTo>
                <a:cubicBezTo>
                  <a:pt x="16019" y="7326"/>
                  <a:pt x="14256" y="7387"/>
                  <a:pt x="13071" y="8238"/>
                </a:cubicBezTo>
                <a:cubicBezTo>
                  <a:pt x="11794" y="9150"/>
                  <a:pt x="10973" y="10852"/>
                  <a:pt x="9393" y="10913"/>
                </a:cubicBezTo>
                <a:cubicBezTo>
                  <a:pt x="8177" y="10943"/>
                  <a:pt x="7143" y="9758"/>
                  <a:pt x="7083" y="8603"/>
                </a:cubicBezTo>
                <a:cubicBezTo>
                  <a:pt x="7022" y="7417"/>
                  <a:pt x="7691" y="6293"/>
                  <a:pt x="8602" y="5502"/>
                </a:cubicBezTo>
                <a:cubicBezTo>
                  <a:pt x="9514" y="4682"/>
                  <a:pt x="10761" y="4074"/>
                  <a:pt x="11976" y="4287"/>
                </a:cubicBezTo>
                <a:cubicBezTo>
                  <a:pt x="13496" y="4560"/>
                  <a:pt x="14560" y="6171"/>
                  <a:pt x="14378" y="7630"/>
                </a:cubicBezTo>
                <a:cubicBezTo>
                  <a:pt x="14195" y="9089"/>
                  <a:pt x="12979" y="10305"/>
                  <a:pt x="11520" y="10791"/>
                </a:cubicBezTo>
                <a:cubicBezTo>
                  <a:pt x="10061" y="11247"/>
                  <a:pt x="8420" y="11065"/>
                  <a:pt x="6991" y="10487"/>
                </a:cubicBezTo>
                <a:cubicBezTo>
                  <a:pt x="5806" y="10031"/>
                  <a:pt x="4712" y="9302"/>
                  <a:pt x="4013" y="8268"/>
                </a:cubicBezTo>
                <a:cubicBezTo>
                  <a:pt x="2736" y="6384"/>
                  <a:pt x="3131" y="3679"/>
                  <a:pt x="4742" y="2098"/>
                </a:cubicBezTo>
                <a:cubicBezTo>
                  <a:pt x="6384" y="487"/>
                  <a:pt x="9028" y="1"/>
                  <a:pt x="11247" y="730"/>
                </a:cubicBezTo>
                <a:cubicBezTo>
                  <a:pt x="12311" y="1065"/>
                  <a:pt x="12888" y="2554"/>
                  <a:pt x="13040" y="3679"/>
                </a:cubicBezTo>
                <a:cubicBezTo>
                  <a:pt x="13192" y="4773"/>
                  <a:pt x="12615" y="6019"/>
                  <a:pt x="11551" y="6384"/>
                </a:cubicBezTo>
                <a:cubicBezTo>
                  <a:pt x="10578" y="6749"/>
                  <a:pt x="9514" y="6323"/>
                  <a:pt x="8511" y="6049"/>
                </a:cubicBezTo>
                <a:cubicBezTo>
                  <a:pt x="6596" y="5502"/>
                  <a:pt x="4469" y="5594"/>
                  <a:pt x="2766" y="6627"/>
                </a:cubicBezTo>
                <a:cubicBezTo>
                  <a:pt x="1095" y="7660"/>
                  <a:pt x="61" y="9819"/>
                  <a:pt x="639" y="11673"/>
                </a:cubicBezTo>
                <a:cubicBezTo>
                  <a:pt x="943" y="12585"/>
                  <a:pt x="1672" y="13436"/>
                  <a:pt x="2615" y="13557"/>
                </a:cubicBezTo>
                <a:cubicBezTo>
                  <a:pt x="3557" y="13648"/>
                  <a:pt x="4590" y="12737"/>
                  <a:pt x="4317" y="11825"/>
                </a:cubicBezTo>
                <a:cubicBezTo>
                  <a:pt x="4134" y="11126"/>
                  <a:pt x="3374" y="10730"/>
                  <a:pt x="2675" y="10822"/>
                </a:cubicBezTo>
                <a:cubicBezTo>
                  <a:pt x="1976" y="10913"/>
                  <a:pt x="1368" y="11399"/>
                  <a:pt x="1004" y="12007"/>
                </a:cubicBezTo>
                <a:cubicBezTo>
                  <a:pt x="0" y="13557"/>
                  <a:pt x="426" y="15806"/>
                  <a:pt x="1855" y="16961"/>
                </a:cubicBezTo>
                <a:cubicBezTo>
                  <a:pt x="3283" y="18117"/>
                  <a:pt x="5502" y="18147"/>
                  <a:pt x="6991" y="17053"/>
                </a:cubicBezTo>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1">
          <a:extLst>
            <a:ext uri="{FF2B5EF4-FFF2-40B4-BE49-F238E27FC236}">
              <a16:creationId xmlns:a16="http://schemas.microsoft.com/office/drawing/2014/main" id="{4156F6DB-BCC6-B84E-1D56-C590D2EBE5E8}"/>
            </a:ext>
          </a:extLst>
        </p:cNvPr>
        <p:cNvGrpSpPr/>
        <p:nvPr/>
      </p:nvGrpSpPr>
      <p:grpSpPr>
        <a:xfrm>
          <a:off x="0" y="0"/>
          <a:ext cx="0" cy="0"/>
          <a:chOff x="0" y="0"/>
          <a:chExt cx="0" cy="0"/>
        </a:xfrm>
      </p:grpSpPr>
      <p:sp>
        <p:nvSpPr>
          <p:cNvPr id="1052" name="Google Shape;1052;p56">
            <a:extLst>
              <a:ext uri="{FF2B5EF4-FFF2-40B4-BE49-F238E27FC236}">
                <a16:creationId xmlns:a16="http://schemas.microsoft.com/office/drawing/2014/main" id="{1A54C97A-1DF1-C056-2A95-EFD16900E708}"/>
              </a:ext>
            </a:extLst>
          </p:cNvPr>
          <p:cNvSpPr txBox="1">
            <a:spLocks noGrp="1"/>
          </p:cNvSpPr>
          <p:nvPr>
            <p:ph type="title"/>
          </p:nvPr>
        </p:nvSpPr>
        <p:spPr>
          <a:xfrm>
            <a:off x="129375" y="951179"/>
            <a:ext cx="4204870" cy="597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000" dirty="0"/>
              <a:t>Intersectional Pedagogy</a:t>
            </a:r>
            <a:endParaRPr sz="2000" dirty="0"/>
          </a:p>
        </p:txBody>
      </p:sp>
      <p:sp>
        <p:nvSpPr>
          <p:cNvPr id="1053" name="Google Shape;1053;p56">
            <a:extLst>
              <a:ext uri="{FF2B5EF4-FFF2-40B4-BE49-F238E27FC236}">
                <a16:creationId xmlns:a16="http://schemas.microsoft.com/office/drawing/2014/main" id="{E3863E4B-6F7D-29B3-FD91-AF9623E0EBC8}"/>
              </a:ext>
            </a:extLst>
          </p:cNvPr>
          <p:cNvSpPr txBox="1">
            <a:spLocks noGrp="1"/>
          </p:cNvSpPr>
          <p:nvPr>
            <p:ph type="body" idx="1"/>
          </p:nvPr>
        </p:nvSpPr>
        <p:spPr>
          <a:xfrm>
            <a:off x="43275" y="1565569"/>
            <a:ext cx="4443350" cy="3577931"/>
          </a:xfrm>
          <a:prstGeom prst="rect">
            <a:avLst/>
          </a:prstGeom>
        </p:spPr>
        <p:txBody>
          <a:bodyPr spcFirstLastPara="1" wrap="square" lIns="91425" tIns="91425" rIns="91425" bIns="91425" anchor="ctr" anchorCtr="0">
            <a:noAutofit/>
          </a:bodyPr>
          <a:lstStyle/>
          <a:p>
            <a:pPr marL="0" indent="0">
              <a:buNone/>
            </a:pPr>
            <a:endParaRPr lang="en-US" sz="1800" dirty="0"/>
          </a:p>
          <a:p>
            <a:pPr marL="342900" indent="-342900"/>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Literature teachers can periodically review their syllabuses to uphold diversity and inclusivity.</a:t>
            </a: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marL="342900" indent="-342900"/>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Such reviews prioritize literary texts that problematize and underscore prevailing social, cultural, and political themes.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indent="-342900"/>
            <a:endParaRPr lang="en-US" sz="1800" dirty="0"/>
          </a:p>
          <a:p>
            <a:pPr marL="342900" indent="-342900"/>
            <a:endParaRPr lang="en-US" sz="1800" dirty="0"/>
          </a:p>
        </p:txBody>
      </p:sp>
      <p:pic>
        <p:nvPicPr>
          <p:cNvPr id="1054" name="Google Shape;1054;p56">
            <a:extLst>
              <a:ext uri="{FF2B5EF4-FFF2-40B4-BE49-F238E27FC236}">
                <a16:creationId xmlns:a16="http://schemas.microsoft.com/office/drawing/2014/main" id="{C0F809F5-A288-CC5F-FD3E-33C19FF0BD8E}"/>
              </a:ext>
            </a:extLst>
          </p:cNvPr>
          <p:cNvPicPr preferRelativeResize="0"/>
          <p:nvPr/>
        </p:nvPicPr>
        <p:blipFill>
          <a:blip r:embed="rId3"/>
          <a:srcRect l="19539" r="19539"/>
          <a:stretch/>
        </p:blipFill>
        <p:spPr>
          <a:xfrm>
            <a:off x="4571275" y="152400"/>
            <a:ext cx="4443350" cy="4862350"/>
          </a:xfrm>
          <a:prstGeom prst="rect">
            <a:avLst/>
          </a:prstGeom>
          <a:noFill/>
          <a:ln>
            <a:noFill/>
          </a:ln>
        </p:spPr>
      </p:pic>
      <p:sp>
        <p:nvSpPr>
          <p:cNvPr id="1055" name="Google Shape;1055;p56">
            <a:extLst>
              <a:ext uri="{FF2B5EF4-FFF2-40B4-BE49-F238E27FC236}">
                <a16:creationId xmlns:a16="http://schemas.microsoft.com/office/drawing/2014/main" id="{E3BD0160-540A-6587-5094-0033BD0675F4}"/>
              </a:ext>
            </a:extLst>
          </p:cNvPr>
          <p:cNvSpPr/>
          <p:nvPr/>
        </p:nvSpPr>
        <p:spPr>
          <a:xfrm>
            <a:off x="3507997" y="4144932"/>
            <a:ext cx="2700684" cy="1139890"/>
          </a:xfrm>
          <a:custGeom>
            <a:avLst/>
            <a:gdLst/>
            <a:ahLst/>
            <a:cxnLst/>
            <a:rect l="l" t="t" r="r" b="b"/>
            <a:pathLst>
              <a:path w="51278" h="24556" extrusionOk="0">
                <a:moveTo>
                  <a:pt x="21492" y="0"/>
                </a:moveTo>
                <a:cubicBezTo>
                  <a:pt x="19860" y="0"/>
                  <a:pt x="18229" y="392"/>
                  <a:pt x="16839" y="1239"/>
                </a:cubicBezTo>
                <a:cubicBezTo>
                  <a:pt x="14712" y="2515"/>
                  <a:pt x="13344" y="4613"/>
                  <a:pt x="11702" y="6406"/>
                </a:cubicBezTo>
                <a:cubicBezTo>
                  <a:pt x="9939" y="8290"/>
                  <a:pt x="7994" y="9385"/>
                  <a:pt x="5623" y="10297"/>
                </a:cubicBezTo>
                <a:cubicBezTo>
                  <a:pt x="1368" y="11968"/>
                  <a:pt x="0" y="17683"/>
                  <a:pt x="3769" y="20783"/>
                </a:cubicBezTo>
                <a:cubicBezTo>
                  <a:pt x="5309" y="22051"/>
                  <a:pt x="7337" y="22459"/>
                  <a:pt x="9365" y="22459"/>
                </a:cubicBezTo>
                <a:cubicBezTo>
                  <a:pt x="10059" y="22459"/>
                  <a:pt x="10754" y="22411"/>
                  <a:pt x="11429" y="22333"/>
                </a:cubicBezTo>
                <a:cubicBezTo>
                  <a:pt x="13732" y="22071"/>
                  <a:pt x="16013" y="21494"/>
                  <a:pt x="18310" y="21494"/>
                </a:cubicBezTo>
                <a:cubicBezTo>
                  <a:pt x="18681" y="21494"/>
                  <a:pt x="19051" y="21509"/>
                  <a:pt x="19423" y="21543"/>
                </a:cubicBezTo>
                <a:cubicBezTo>
                  <a:pt x="21976" y="21756"/>
                  <a:pt x="24317" y="22850"/>
                  <a:pt x="26748" y="23640"/>
                </a:cubicBezTo>
                <a:cubicBezTo>
                  <a:pt x="28292" y="24148"/>
                  <a:pt x="29949" y="24556"/>
                  <a:pt x="31566" y="24556"/>
                </a:cubicBezTo>
                <a:cubicBezTo>
                  <a:pt x="32464" y="24556"/>
                  <a:pt x="33349" y="24430"/>
                  <a:pt x="34195" y="24126"/>
                </a:cubicBezTo>
                <a:cubicBezTo>
                  <a:pt x="36292" y="23367"/>
                  <a:pt x="37903" y="21664"/>
                  <a:pt x="39970" y="20905"/>
                </a:cubicBezTo>
                <a:cubicBezTo>
                  <a:pt x="42341" y="19993"/>
                  <a:pt x="45107" y="20388"/>
                  <a:pt x="47448" y="19324"/>
                </a:cubicBezTo>
                <a:cubicBezTo>
                  <a:pt x="49758" y="18291"/>
                  <a:pt x="51278" y="15737"/>
                  <a:pt x="51156" y="13214"/>
                </a:cubicBezTo>
                <a:cubicBezTo>
                  <a:pt x="51004" y="10692"/>
                  <a:pt x="49180" y="8321"/>
                  <a:pt x="46779" y="7531"/>
                </a:cubicBezTo>
                <a:cubicBezTo>
                  <a:pt x="45951" y="7259"/>
                  <a:pt x="45095" y="7163"/>
                  <a:pt x="44225" y="7163"/>
                </a:cubicBezTo>
                <a:cubicBezTo>
                  <a:pt x="42152" y="7163"/>
                  <a:pt x="39998" y="7706"/>
                  <a:pt x="37935" y="7706"/>
                </a:cubicBezTo>
                <a:cubicBezTo>
                  <a:pt x="36988" y="7706"/>
                  <a:pt x="36060" y="7591"/>
                  <a:pt x="35168" y="7257"/>
                </a:cubicBezTo>
                <a:cubicBezTo>
                  <a:pt x="33314" y="6558"/>
                  <a:pt x="31916" y="5038"/>
                  <a:pt x="30396" y="3731"/>
                </a:cubicBezTo>
                <a:cubicBezTo>
                  <a:pt x="28542" y="2120"/>
                  <a:pt x="26353" y="843"/>
                  <a:pt x="23952" y="296"/>
                </a:cubicBezTo>
                <a:cubicBezTo>
                  <a:pt x="23153" y="102"/>
                  <a:pt x="22322" y="0"/>
                  <a:pt x="214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6" name="Google Shape;1056;p56">
            <a:extLst>
              <a:ext uri="{FF2B5EF4-FFF2-40B4-BE49-F238E27FC236}">
                <a16:creationId xmlns:a16="http://schemas.microsoft.com/office/drawing/2014/main" id="{32CF92B4-1FF9-495F-7850-882E902A18AE}"/>
              </a:ext>
            </a:extLst>
          </p:cNvPr>
          <p:cNvSpPr/>
          <p:nvPr/>
        </p:nvSpPr>
        <p:spPr>
          <a:xfrm>
            <a:off x="325825" y="336834"/>
            <a:ext cx="1230204" cy="597255"/>
          </a:xfrm>
          <a:custGeom>
            <a:avLst/>
            <a:gdLst/>
            <a:ahLst/>
            <a:cxnLst/>
            <a:rect l="l" t="t" r="r" b="b"/>
            <a:pathLst>
              <a:path w="58756" h="38384" extrusionOk="0">
                <a:moveTo>
                  <a:pt x="32339" y="1"/>
                </a:moveTo>
                <a:cubicBezTo>
                  <a:pt x="31819" y="1"/>
                  <a:pt x="31300" y="48"/>
                  <a:pt x="30792" y="146"/>
                </a:cubicBezTo>
                <a:cubicBezTo>
                  <a:pt x="27479" y="785"/>
                  <a:pt x="24682" y="3277"/>
                  <a:pt x="23132" y="6286"/>
                </a:cubicBezTo>
                <a:cubicBezTo>
                  <a:pt x="22220" y="8049"/>
                  <a:pt x="21673" y="9994"/>
                  <a:pt x="20579" y="11666"/>
                </a:cubicBezTo>
                <a:cubicBezTo>
                  <a:pt x="19606" y="13156"/>
                  <a:pt x="18208" y="14341"/>
                  <a:pt x="16597" y="15070"/>
                </a:cubicBezTo>
                <a:cubicBezTo>
                  <a:pt x="14074" y="16195"/>
                  <a:pt x="10913" y="16347"/>
                  <a:pt x="9120" y="18475"/>
                </a:cubicBezTo>
                <a:cubicBezTo>
                  <a:pt x="7569" y="20329"/>
                  <a:pt x="7661" y="23095"/>
                  <a:pt x="6323" y="25101"/>
                </a:cubicBezTo>
                <a:cubicBezTo>
                  <a:pt x="5533" y="26286"/>
                  <a:pt x="4348" y="27107"/>
                  <a:pt x="3223" y="27958"/>
                </a:cubicBezTo>
                <a:cubicBezTo>
                  <a:pt x="1764" y="29144"/>
                  <a:pt x="1" y="30694"/>
                  <a:pt x="31" y="32548"/>
                </a:cubicBezTo>
                <a:cubicBezTo>
                  <a:pt x="62" y="34068"/>
                  <a:pt x="1065" y="35466"/>
                  <a:pt x="2372" y="36256"/>
                </a:cubicBezTo>
                <a:cubicBezTo>
                  <a:pt x="3679" y="37077"/>
                  <a:pt x="5199" y="37381"/>
                  <a:pt x="6718" y="37624"/>
                </a:cubicBezTo>
                <a:cubicBezTo>
                  <a:pt x="10731" y="38232"/>
                  <a:pt x="14804" y="38293"/>
                  <a:pt x="18846" y="38323"/>
                </a:cubicBezTo>
                <a:cubicBezTo>
                  <a:pt x="23375" y="38354"/>
                  <a:pt x="27874" y="38384"/>
                  <a:pt x="32403" y="38384"/>
                </a:cubicBezTo>
                <a:cubicBezTo>
                  <a:pt x="36445" y="38384"/>
                  <a:pt x="39911" y="38293"/>
                  <a:pt x="43953" y="38019"/>
                </a:cubicBezTo>
                <a:cubicBezTo>
                  <a:pt x="47297" y="37746"/>
                  <a:pt x="51066" y="37442"/>
                  <a:pt x="54045" y="35922"/>
                </a:cubicBezTo>
                <a:cubicBezTo>
                  <a:pt x="57601" y="34098"/>
                  <a:pt x="58756" y="30724"/>
                  <a:pt x="58178" y="27411"/>
                </a:cubicBezTo>
                <a:cubicBezTo>
                  <a:pt x="57510" y="23733"/>
                  <a:pt x="53710" y="21393"/>
                  <a:pt x="52616" y="17836"/>
                </a:cubicBezTo>
                <a:cubicBezTo>
                  <a:pt x="52312" y="16773"/>
                  <a:pt x="52221" y="15678"/>
                  <a:pt x="52038" y="14584"/>
                </a:cubicBezTo>
                <a:cubicBezTo>
                  <a:pt x="51552" y="11940"/>
                  <a:pt x="50123" y="9295"/>
                  <a:pt x="47661" y="8262"/>
                </a:cubicBezTo>
                <a:cubicBezTo>
                  <a:pt x="45169" y="7259"/>
                  <a:pt x="41825" y="7836"/>
                  <a:pt x="40275" y="5678"/>
                </a:cubicBezTo>
                <a:cubicBezTo>
                  <a:pt x="39911" y="5162"/>
                  <a:pt x="39698" y="4584"/>
                  <a:pt x="39424" y="4007"/>
                </a:cubicBezTo>
                <a:cubicBezTo>
                  <a:pt x="38112" y="1459"/>
                  <a:pt x="35209" y="1"/>
                  <a:pt x="323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7" name="Google Shape;1057;p56">
            <a:extLst>
              <a:ext uri="{FF2B5EF4-FFF2-40B4-BE49-F238E27FC236}">
                <a16:creationId xmlns:a16="http://schemas.microsoft.com/office/drawing/2014/main" id="{1DFD5768-C079-FE28-8DBF-0E63C71BCF03}"/>
              </a:ext>
            </a:extLst>
          </p:cNvPr>
          <p:cNvSpPr/>
          <p:nvPr/>
        </p:nvSpPr>
        <p:spPr>
          <a:xfrm rot="1061686">
            <a:off x="4115542" y="-324222"/>
            <a:ext cx="1586458" cy="1727440"/>
          </a:xfrm>
          <a:custGeom>
            <a:avLst/>
            <a:gdLst/>
            <a:ahLst/>
            <a:cxnLst/>
            <a:rect l="l" t="t" r="r" b="b"/>
            <a:pathLst>
              <a:path w="23588" h="25686" fill="none" extrusionOk="0">
                <a:moveTo>
                  <a:pt x="22129" y="14682"/>
                </a:moveTo>
                <a:cubicBezTo>
                  <a:pt x="20183" y="13588"/>
                  <a:pt x="17508" y="14591"/>
                  <a:pt x="16475" y="16475"/>
                </a:cubicBezTo>
                <a:cubicBezTo>
                  <a:pt x="15837" y="17630"/>
                  <a:pt x="15928" y="19424"/>
                  <a:pt x="17204" y="19940"/>
                </a:cubicBezTo>
                <a:cubicBezTo>
                  <a:pt x="18390" y="20396"/>
                  <a:pt x="19697" y="19393"/>
                  <a:pt x="20031" y="18238"/>
                </a:cubicBezTo>
                <a:cubicBezTo>
                  <a:pt x="20244" y="17478"/>
                  <a:pt x="20092" y="16566"/>
                  <a:pt x="19454" y="16019"/>
                </a:cubicBezTo>
                <a:cubicBezTo>
                  <a:pt x="18815" y="15442"/>
                  <a:pt x="17782" y="15381"/>
                  <a:pt x="16931" y="15654"/>
                </a:cubicBezTo>
                <a:cubicBezTo>
                  <a:pt x="15077" y="16202"/>
                  <a:pt x="13861" y="17813"/>
                  <a:pt x="12554" y="19180"/>
                </a:cubicBezTo>
                <a:cubicBezTo>
                  <a:pt x="11247" y="20579"/>
                  <a:pt x="9454" y="21886"/>
                  <a:pt x="7539" y="21521"/>
                </a:cubicBezTo>
                <a:cubicBezTo>
                  <a:pt x="6657" y="21338"/>
                  <a:pt x="5806" y="20700"/>
                  <a:pt x="5745" y="19849"/>
                </a:cubicBezTo>
                <a:cubicBezTo>
                  <a:pt x="5715" y="18846"/>
                  <a:pt x="6840" y="18117"/>
                  <a:pt x="7873" y="17934"/>
                </a:cubicBezTo>
                <a:cubicBezTo>
                  <a:pt x="9879" y="17569"/>
                  <a:pt x="11946" y="18299"/>
                  <a:pt x="13557" y="19484"/>
                </a:cubicBezTo>
                <a:cubicBezTo>
                  <a:pt x="14530" y="20183"/>
                  <a:pt x="15441" y="21247"/>
                  <a:pt x="15320" y="22372"/>
                </a:cubicBezTo>
                <a:cubicBezTo>
                  <a:pt x="15198" y="23284"/>
                  <a:pt x="14499" y="24013"/>
                  <a:pt x="13770" y="24560"/>
                </a:cubicBezTo>
                <a:cubicBezTo>
                  <a:pt x="13040" y="25108"/>
                  <a:pt x="12250" y="25594"/>
                  <a:pt x="11308" y="25655"/>
                </a:cubicBezTo>
                <a:cubicBezTo>
                  <a:pt x="10396" y="25685"/>
                  <a:pt x="9393" y="25199"/>
                  <a:pt x="9180" y="24348"/>
                </a:cubicBezTo>
                <a:cubicBezTo>
                  <a:pt x="8846" y="23162"/>
                  <a:pt x="10122" y="22129"/>
                  <a:pt x="11308" y="21734"/>
                </a:cubicBezTo>
                <a:cubicBezTo>
                  <a:pt x="12524" y="21338"/>
                  <a:pt x="13922" y="21186"/>
                  <a:pt x="14742" y="20244"/>
                </a:cubicBezTo>
                <a:cubicBezTo>
                  <a:pt x="15563" y="19332"/>
                  <a:pt x="15533" y="17965"/>
                  <a:pt x="15168" y="16810"/>
                </a:cubicBezTo>
                <a:cubicBezTo>
                  <a:pt x="14894" y="15806"/>
                  <a:pt x="14347" y="14834"/>
                  <a:pt x="13466" y="14226"/>
                </a:cubicBezTo>
                <a:cubicBezTo>
                  <a:pt x="12493" y="13557"/>
                  <a:pt x="11186" y="13436"/>
                  <a:pt x="9970" y="13496"/>
                </a:cubicBezTo>
                <a:cubicBezTo>
                  <a:pt x="8481" y="13557"/>
                  <a:pt x="6931" y="13861"/>
                  <a:pt x="5776" y="14773"/>
                </a:cubicBezTo>
                <a:cubicBezTo>
                  <a:pt x="4195" y="15989"/>
                  <a:pt x="3709" y="18299"/>
                  <a:pt x="4590" y="20031"/>
                </a:cubicBezTo>
                <a:cubicBezTo>
                  <a:pt x="5472" y="21794"/>
                  <a:pt x="7630" y="22889"/>
                  <a:pt x="9636" y="22585"/>
                </a:cubicBezTo>
                <a:cubicBezTo>
                  <a:pt x="11642" y="22311"/>
                  <a:pt x="13344" y="20670"/>
                  <a:pt x="13648" y="18755"/>
                </a:cubicBezTo>
                <a:cubicBezTo>
                  <a:pt x="13739" y="18208"/>
                  <a:pt x="13739" y="17661"/>
                  <a:pt x="13527" y="17144"/>
                </a:cubicBezTo>
                <a:cubicBezTo>
                  <a:pt x="13131" y="16141"/>
                  <a:pt x="12037" y="15472"/>
                  <a:pt x="10943" y="15351"/>
                </a:cubicBezTo>
                <a:cubicBezTo>
                  <a:pt x="9818" y="15229"/>
                  <a:pt x="8724" y="15563"/>
                  <a:pt x="7751" y="16110"/>
                </a:cubicBezTo>
                <a:cubicBezTo>
                  <a:pt x="7326" y="16354"/>
                  <a:pt x="6900" y="16658"/>
                  <a:pt x="6657" y="17083"/>
                </a:cubicBezTo>
                <a:cubicBezTo>
                  <a:pt x="6080" y="18056"/>
                  <a:pt x="6657" y="19424"/>
                  <a:pt x="7721" y="19940"/>
                </a:cubicBezTo>
                <a:cubicBezTo>
                  <a:pt x="8785" y="20457"/>
                  <a:pt x="10122" y="20183"/>
                  <a:pt x="11034" y="19484"/>
                </a:cubicBezTo>
                <a:cubicBezTo>
                  <a:pt x="11946" y="18785"/>
                  <a:pt x="12493" y="17752"/>
                  <a:pt x="12827" y="16658"/>
                </a:cubicBezTo>
                <a:cubicBezTo>
                  <a:pt x="13131" y="15594"/>
                  <a:pt x="13253" y="14469"/>
                  <a:pt x="13435" y="13344"/>
                </a:cubicBezTo>
                <a:cubicBezTo>
                  <a:pt x="13557" y="12554"/>
                  <a:pt x="13739" y="11703"/>
                  <a:pt x="14317" y="11126"/>
                </a:cubicBezTo>
                <a:cubicBezTo>
                  <a:pt x="14986" y="10396"/>
                  <a:pt x="16110" y="10153"/>
                  <a:pt x="17144" y="10305"/>
                </a:cubicBezTo>
                <a:cubicBezTo>
                  <a:pt x="18815" y="10518"/>
                  <a:pt x="20366" y="11794"/>
                  <a:pt x="20730" y="13375"/>
                </a:cubicBezTo>
                <a:cubicBezTo>
                  <a:pt x="21125" y="14986"/>
                  <a:pt x="20274" y="16779"/>
                  <a:pt x="18724" y="17448"/>
                </a:cubicBezTo>
                <a:cubicBezTo>
                  <a:pt x="17174" y="18117"/>
                  <a:pt x="15107" y="17478"/>
                  <a:pt x="14317" y="16019"/>
                </a:cubicBezTo>
                <a:cubicBezTo>
                  <a:pt x="13861" y="15259"/>
                  <a:pt x="13831" y="14317"/>
                  <a:pt x="13891" y="13436"/>
                </a:cubicBezTo>
                <a:cubicBezTo>
                  <a:pt x="14043" y="11612"/>
                  <a:pt x="14742" y="9758"/>
                  <a:pt x="16201" y="8572"/>
                </a:cubicBezTo>
                <a:cubicBezTo>
                  <a:pt x="17691" y="7387"/>
                  <a:pt x="19970" y="7083"/>
                  <a:pt x="21581" y="8116"/>
                </a:cubicBezTo>
                <a:cubicBezTo>
                  <a:pt x="23162" y="9150"/>
                  <a:pt x="23588" y="11642"/>
                  <a:pt x="22159" y="12858"/>
                </a:cubicBezTo>
                <a:cubicBezTo>
                  <a:pt x="20974" y="13922"/>
                  <a:pt x="18937" y="13709"/>
                  <a:pt x="17691" y="12676"/>
                </a:cubicBezTo>
                <a:cubicBezTo>
                  <a:pt x="16779" y="11977"/>
                  <a:pt x="16201" y="10913"/>
                  <a:pt x="16080" y="9788"/>
                </a:cubicBezTo>
                <a:cubicBezTo>
                  <a:pt x="15897" y="7630"/>
                  <a:pt x="17387" y="5350"/>
                  <a:pt x="16384" y="3405"/>
                </a:cubicBezTo>
                <a:cubicBezTo>
                  <a:pt x="15837" y="2341"/>
                  <a:pt x="14560" y="1673"/>
                  <a:pt x="13314" y="1642"/>
                </a:cubicBezTo>
                <a:cubicBezTo>
                  <a:pt x="12068" y="1612"/>
                  <a:pt x="10852" y="2159"/>
                  <a:pt x="9970" y="2980"/>
                </a:cubicBezTo>
                <a:cubicBezTo>
                  <a:pt x="9545" y="3344"/>
                  <a:pt x="9180" y="3770"/>
                  <a:pt x="9028" y="4287"/>
                </a:cubicBezTo>
                <a:cubicBezTo>
                  <a:pt x="8633" y="5442"/>
                  <a:pt x="9332" y="6749"/>
                  <a:pt x="10305" y="7569"/>
                </a:cubicBezTo>
                <a:cubicBezTo>
                  <a:pt x="11277" y="8360"/>
                  <a:pt x="12524" y="8815"/>
                  <a:pt x="13679" y="9423"/>
                </a:cubicBezTo>
                <a:cubicBezTo>
                  <a:pt x="14803" y="10001"/>
                  <a:pt x="15928" y="10822"/>
                  <a:pt x="16353" y="11977"/>
                </a:cubicBezTo>
                <a:cubicBezTo>
                  <a:pt x="16809" y="13223"/>
                  <a:pt x="16414" y="14591"/>
                  <a:pt x="15745" y="15746"/>
                </a:cubicBezTo>
                <a:cubicBezTo>
                  <a:pt x="15138" y="16810"/>
                  <a:pt x="14286" y="17782"/>
                  <a:pt x="13131" y="18329"/>
                </a:cubicBezTo>
                <a:cubicBezTo>
                  <a:pt x="11186" y="19272"/>
                  <a:pt x="8542" y="18633"/>
                  <a:pt x="7204" y="16931"/>
                </a:cubicBezTo>
                <a:cubicBezTo>
                  <a:pt x="5867" y="15259"/>
                  <a:pt x="5958" y="12706"/>
                  <a:pt x="7356" y="11095"/>
                </a:cubicBezTo>
                <a:cubicBezTo>
                  <a:pt x="7873" y="10457"/>
                  <a:pt x="8694" y="9940"/>
                  <a:pt x="9545" y="10062"/>
                </a:cubicBezTo>
                <a:cubicBezTo>
                  <a:pt x="10548" y="10183"/>
                  <a:pt x="11216" y="11217"/>
                  <a:pt x="11186" y="12189"/>
                </a:cubicBezTo>
                <a:cubicBezTo>
                  <a:pt x="11156" y="13132"/>
                  <a:pt x="10548" y="14013"/>
                  <a:pt x="9788" y="14621"/>
                </a:cubicBezTo>
                <a:cubicBezTo>
                  <a:pt x="8785" y="15472"/>
                  <a:pt x="7417" y="15989"/>
                  <a:pt x="6080" y="15867"/>
                </a:cubicBezTo>
                <a:cubicBezTo>
                  <a:pt x="4742" y="15746"/>
                  <a:pt x="3435" y="14955"/>
                  <a:pt x="2918" y="13770"/>
                </a:cubicBezTo>
                <a:cubicBezTo>
                  <a:pt x="2098" y="11946"/>
                  <a:pt x="3466" y="9727"/>
                  <a:pt x="5411" y="9119"/>
                </a:cubicBezTo>
                <a:cubicBezTo>
                  <a:pt x="7356" y="8481"/>
                  <a:pt x="9575" y="9241"/>
                  <a:pt x="11095" y="10609"/>
                </a:cubicBezTo>
                <a:cubicBezTo>
                  <a:pt x="12341" y="11733"/>
                  <a:pt x="13344" y="13344"/>
                  <a:pt x="15016" y="13709"/>
                </a:cubicBezTo>
                <a:cubicBezTo>
                  <a:pt x="16445" y="14044"/>
                  <a:pt x="18056" y="13192"/>
                  <a:pt x="18572" y="11885"/>
                </a:cubicBezTo>
                <a:cubicBezTo>
                  <a:pt x="19089" y="10548"/>
                  <a:pt x="18481" y="8937"/>
                  <a:pt x="17235" y="8116"/>
                </a:cubicBezTo>
                <a:cubicBezTo>
                  <a:pt x="16019" y="7326"/>
                  <a:pt x="14256" y="7387"/>
                  <a:pt x="13071" y="8238"/>
                </a:cubicBezTo>
                <a:cubicBezTo>
                  <a:pt x="11794" y="9150"/>
                  <a:pt x="10973" y="10852"/>
                  <a:pt x="9393" y="10913"/>
                </a:cubicBezTo>
                <a:cubicBezTo>
                  <a:pt x="8177" y="10943"/>
                  <a:pt x="7143" y="9758"/>
                  <a:pt x="7083" y="8603"/>
                </a:cubicBezTo>
                <a:cubicBezTo>
                  <a:pt x="7022" y="7417"/>
                  <a:pt x="7691" y="6293"/>
                  <a:pt x="8602" y="5502"/>
                </a:cubicBezTo>
                <a:cubicBezTo>
                  <a:pt x="9514" y="4682"/>
                  <a:pt x="10761" y="4074"/>
                  <a:pt x="11976" y="4287"/>
                </a:cubicBezTo>
                <a:cubicBezTo>
                  <a:pt x="13496" y="4560"/>
                  <a:pt x="14560" y="6171"/>
                  <a:pt x="14378" y="7630"/>
                </a:cubicBezTo>
                <a:cubicBezTo>
                  <a:pt x="14195" y="9089"/>
                  <a:pt x="12979" y="10305"/>
                  <a:pt x="11520" y="10791"/>
                </a:cubicBezTo>
                <a:cubicBezTo>
                  <a:pt x="10061" y="11247"/>
                  <a:pt x="8420" y="11065"/>
                  <a:pt x="6991" y="10487"/>
                </a:cubicBezTo>
                <a:cubicBezTo>
                  <a:pt x="5806" y="10031"/>
                  <a:pt x="4712" y="9302"/>
                  <a:pt x="4013" y="8268"/>
                </a:cubicBezTo>
                <a:cubicBezTo>
                  <a:pt x="2736" y="6384"/>
                  <a:pt x="3131" y="3679"/>
                  <a:pt x="4742" y="2098"/>
                </a:cubicBezTo>
                <a:cubicBezTo>
                  <a:pt x="6384" y="487"/>
                  <a:pt x="9028" y="1"/>
                  <a:pt x="11247" y="730"/>
                </a:cubicBezTo>
                <a:cubicBezTo>
                  <a:pt x="12311" y="1065"/>
                  <a:pt x="12888" y="2554"/>
                  <a:pt x="13040" y="3679"/>
                </a:cubicBezTo>
                <a:cubicBezTo>
                  <a:pt x="13192" y="4773"/>
                  <a:pt x="12615" y="6019"/>
                  <a:pt x="11551" y="6384"/>
                </a:cubicBezTo>
                <a:cubicBezTo>
                  <a:pt x="10578" y="6749"/>
                  <a:pt x="9514" y="6323"/>
                  <a:pt x="8511" y="6049"/>
                </a:cubicBezTo>
                <a:cubicBezTo>
                  <a:pt x="6596" y="5502"/>
                  <a:pt x="4469" y="5594"/>
                  <a:pt x="2766" y="6627"/>
                </a:cubicBezTo>
                <a:cubicBezTo>
                  <a:pt x="1095" y="7660"/>
                  <a:pt x="61" y="9819"/>
                  <a:pt x="639" y="11673"/>
                </a:cubicBezTo>
                <a:cubicBezTo>
                  <a:pt x="943" y="12585"/>
                  <a:pt x="1672" y="13436"/>
                  <a:pt x="2615" y="13557"/>
                </a:cubicBezTo>
                <a:cubicBezTo>
                  <a:pt x="3557" y="13648"/>
                  <a:pt x="4590" y="12737"/>
                  <a:pt x="4317" y="11825"/>
                </a:cubicBezTo>
                <a:cubicBezTo>
                  <a:pt x="4134" y="11126"/>
                  <a:pt x="3374" y="10730"/>
                  <a:pt x="2675" y="10822"/>
                </a:cubicBezTo>
                <a:cubicBezTo>
                  <a:pt x="1976" y="10913"/>
                  <a:pt x="1368" y="11399"/>
                  <a:pt x="1004" y="12007"/>
                </a:cubicBezTo>
                <a:cubicBezTo>
                  <a:pt x="0" y="13557"/>
                  <a:pt x="426" y="15806"/>
                  <a:pt x="1855" y="16961"/>
                </a:cubicBezTo>
                <a:cubicBezTo>
                  <a:pt x="3283" y="18117"/>
                  <a:pt x="5502" y="18147"/>
                  <a:pt x="6991" y="17053"/>
                </a:cubicBezTo>
              </a:path>
            </a:pathLst>
          </a:custGeom>
          <a:no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3459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1">
          <a:extLst>
            <a:ext uri="{FF2B5EF4-FFF2-40B4-BE49-F238E27FC236}">
              <a16:creationId xmlns:a16="http://schemas.microsoft.com/office/drawing/2014/main" id="{4156F6DB-BCC6-B84E-1D56-C590D2EBE5E8}"/>
            </a:ext>
          </a:extLst>
        </p:cNvPr>
        <p:cNvGrpSpPr/>
        <p:nvPr/>
      </p:nvGrpSpPr>
      <p:grpSpPr>
        <a:xfrm>
          <a:off x="0" y="0"/>
          <a:ext cx="0" cy="0"/>
          <a:chOff x="0" y="0"/>
          <a:chExt cx="0" cy="0"/>
        </a:xfrm>
      </p:grpSpPr>
      <p:sp>
        <p:nvSpPr>
          <p:cNvPr id="1052" name="Google Shape;1052;p56">
            <a:extLst>
              <a:ext uri="{FF2B5EF4-FFF2-40B4-BE49-F238E27FC236}">
                <a16:creationId xmlns:a16="http://schemas.microsoft.com/office/drawing/2014/main" id="{1A54C97A-1DF1-C056-2A95-EFD16900E708}"/>
              </a:ext>
            </a:extLst>
          </p:cNvPr>
          <p:cNvSpPr txBox="1">
            <a:spLocks noGrp="1"/>
          </p:cNvSpPr>
          <p:nvPr>
            <p:ph type="title"/>
          </p:nvPr>
        </p:nvSpPr>
        <p:spPr>
          <a:xfrm>
            <a:off x="129375" y="951179"/>
            <a:ext cx="4204870" cy="597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000" dirty="0"/>
              <a:t>Intersectional Pedagogy</a:t>
            </a:r>
            <a:endParaRPr sz="2000" dirty="0"/>
          </a:p>
        </p:txBody>
      </p:sp>
      <p:sp>
        <p:nvSpPr>
          <p:cNvPr id="1053" name="Google Shape;1053;p56">
            <a:extLst>
              <a:ext uri="{FF2B5EF4-FFF2-40B4-BE49-F238E27FC236}">
                <a16:creationId xmlns:a16="http://schemas.microsoft.com/office/drawing/2014/main" id="{E3863E4B-6F7D-29B3-FD91-AF9623E0EBC8}"/>
              </a:ext>
            </a:extLst>
          </p:cNvPr>
          <p:cNvSpPr txBox="1">
            <a:spLocks noGrp="1"/>
          </p:cNvSpPr>
          <p:nvPr>
            <p:ph type="body" idx="1"/>
          </p:nvPr>
        </p:nvSpPr>
        <p:spPr>
          <a:xfrm>
            <a:off x="43275" y="1565569"/>
            <a:ext cx="4443350" cy="3577931"/>
          </a:xfrm>
          <a:prstGeom prst="rect">
            <a:avLst/>
          </a:prstGeom>
        </p:spPr>
        <p:txBody>
          <a:bodyPr spcFirstLastPara="1" wrap="square" lIns="91425" tIns="91425" rIns="91425" bIns="91425" anchor="ctr" anchorCtr="0">
            <a:noAutofit/>
          </a:bodyPr>
          <a:lstStyle/>
          <a:p>
            <a:pPr marL="0" indent="0">
              <a:buNone/>
            </a:pPr>
            <a:endParaRPr lang="en-US" sz="1800" dirty="0"/>
          </a:p>
          <a:p>
            <a:pPr marL="342900" indent="-342900"/>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Literature teachers are inclined to show students how detect intersectionality with respect to its primary components.</a:t>
            </a:r>
          </a:p>
          <a:p>
            <a:pPr marL="342900" indent="-342900"/>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These components are transformational disposition, critique of power, and reflexivity.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indent="-342900"/>
            <a:endParaRPr lang="en-US" sz="1800" dirty="0"/>
          </a:p>
          <a:p>
            <a:pPr marL="342900" indent="-342900"/>
            <a:endParaRPr lang="en-US" sz="1800" dirty="0"/>
          </a:p>
        </p:txBody>
      </p:sp>
      <p:pic>
        <p:nvPicPr>
          <p:cNvPr id="1054" name="Google Shape;1054;p56">
            <a:extLst>
              <a:ext uri="{FF2B5EF4-FFF2-40B4-BE49-F238E27FC236}">
                <a16:creationId xmlns:a16="http://schemas.microsoft.com/office/drawing/2014/main" id="{C0F809F5-A288-CC5F-FD3E-33C19FF0BD8E}"/>
              </a:ext>
            </a:extLst>
          </p:cNvPr>
          <p:cNvPicPr preferRelativeResize="0"/>
          <p:nvPr/>
        </p:nvPicPr>
        <p:blipFill>
          <a:blip r:embed="rId3"/>
          <a:srcRect l="30478" r="30478"/>
          <a:stretch/>
        </p:blipFill>
        <p:spPr>
          <a:xfrm>
            <a:off x="4571275" y="152400"/>
            <a:ext cx="4443350" cy="4862350"/>
          </a:xfrm>
          <a:prstGeom prst="rect">
            <a:avLst/>
          </a:prstGeom>
          <a:noFill/>
          <a:ln>
            <a:noFill/>
          </a:ln>
        </p:spPr>
      </p:pic>
      <p:sp>
        <p:nvSpPr>
          <p:cNvPr id="1055" name="Google Shape;1055;p56">
            <a:extLst>
              <a:ext uri="{FF2B5EF4-FFF2-40B4-BE49-F238E27FC236}">
                <a16:creationId xmlns:a16="http://schemas.microsoft.com/office/drawing/2014/main" id="{E3BD0160-540A-6587-5094-0033BD0675F4}"/>
              </a:ext>
            </a:extLst>
          </p:cNvPr>
          <p:cNvSpPr/>
          <p:nvPr/>
        </p:nvSpPr>
        <p:spPr>
          <a:xfrm>
            <a:off x="3507997" y="4144932"/>
            <a:ext cx="2700684" cy="1139890"/>
          </a:xfrm>
          <a:custGeom>
            <a:avLst/>
            <a:gdLst/>
            <a:ahLst/>
            <a:cxnLst/>
            <a:rect l="l" t="t" r="r" b="b"/>
            <a:pathLst>
              <a:path w="51278" h="24556" extrusionOk="0">
                <a:moveTo>
                  <a:pt x="21492" y="0"/>
                </a:moveTo>
                <a:cubicBezTo>
                  <a:pt x="19860" y="0"/>
                  <a:pt x="18229" y="392"/>
                  <a:pt x="16839" y="1239"/>
                </a:cubicBezTo>
                <a:cubicBezTo>
                  <a:pt x="14712" y="2515"/>
                  <a:pt x="13344" y="4613"/>
                  <a:pt x="11702" y="6406"/>
                </a:cubicBezTo>
                <a:cubicBezTo>
                  <a:pt x="9939" y="8290"/>
                  <a:pt x="7994" y="9385"/>
                  <a:pt x="5623" y="10297"/>
                </a:cubicBezTo>
                <a:cubicBezTo>
                  <a:pt x="1368" y="11968"/>
                  <a:pt x="0" y="17683"/>
                  <a:pt x="3769" y="20783"/>
                </a:cubicBezTo>
                <a:cubicBezTo>
                  <a:pt x="5309" y="22051"/>
                  <a:pt x="7337" y="22459"/>
                  <a:pt x="9365" y="22459"/>
                </a:cubicBezTo>
                <a:cubicBezTo>
                  <a:pt x="10059" y="22459"/>
                  <a:pt x="10754" y="22411"/>
                  <a:pt x="11429" y="22333"/>
                </a:cubicBezTo>
                <a:cubicBezTo>
                  <a:pt x="13732" y="22071"/>
                  <a:pt x="16013" y="21494"/>
                  <a:pt x="18310" y="21494"/>
                </a:cubicBezTo>
                <a:cubicBezTo>
                  <a:pt x="18681" y="21494"/>
                  <a:pt x="19051" y="21509"/>
                  <a:pt x="19423" y="21543"/>
                </a:cubicBezTo>
                <a:cubicBezTo>
                  <a:pt x="21976" y="21756"/>
                  <a:pt x="24317" y="22850"/>
                  <a:pt x="26748" y="23640"/>
                </a:cubicBezTo>
                <a:cubicBezTo>
                  <a:pt x="28292" y="24148"/>
                  <a:pt x="29949" y="24556"/>
                  <a:pt x="31566" y="24556"/>
                </a:cubicBezTo>
                <a:cubicBezTo>
                  <a:pt x="32464" y="24556"/>
                  <a:pt x="33349" y="24430"/>
                  <a:pt x="34195" y="24126"/>
                </a:cubicBezTo>
                <a:cubicBezTo>
                  <a:pt x="36292" y="23367"/>
                  <a:pt x="37903" y="21664"/>
                  <a:pt x="39970" y="20905"/>
                </a:cubicBezTo>
                <a:cubicBezTo>
                  <a:pt x="42341" y="19993"/>
                  <a:pt x="45107" y="20388"/>
                  <a:pt x="47448" y="19324"/>
                </a:cubicBezTo>
                <a:cubicBezTo>
                  <a:pt x="49758" y="18291"/>
                  <a:pt x="51278" y="15737"/>
                  <a:pt x="51156" y="13214"/>
                </a:cubicBezTo>
                <a:cubicBezTo>
                  <a:pt x="51004" y="10692"/>
                  <a:pt x="49180" y="8321"/>
                  <a:pt x="46779" y="7531"/>
                </a:cubicBezTo>
                <a:cubicBezTo>
                  <a:pt x="45951" y="7259"/>
                  <a:pt x="45095" y="7163"/>
                  <a:pt x="44225" y="7163"/>
                </a:cubicBezTo>
                <a:cubicBezTo>
                  <a:pt x="42152" y="7163"/>
                  <a:pt x="39998" y="7706"/>
                  <a:pt x="37935" y="7706"/>
                </a:cubicBezTo>
                <a:cubicBezTo>
                  <a:pt x="36988" y="7706"/>
                  <a:pt x="36060" y="7591"/>
                  <a:pt x="35168" y="7257"/>
                </a:cubicBezTo>
                <a:cubicBezTo>
                  <a:pt x="33314" y="6558"/>
                  <a:pt x="31916" y="5038"/>
                  <a:pt x="30396" y="3731"/>
                </a:cubicBezTo>
                <a:cubicBezTo>
                  <a:pt x="28542" y="2120"/>
                  <a:pt x="26353" y="843"/>
                  <a:pt x="23952" y="296"/>
                </a:cubicBezTo>
                <a:cubicBezTo>
                  <a:pt x="23153" y="102"/>
                  <a:pt x="22322" y="0"/>
                  <a:pt x="214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6" name="Google Shape;1056;p56">
            <a:extLst>
              <a:ext uri="{FF2B5EF4-FFF2-40B4-BE49-F238E27FC236}">
                <a16:creationId xmlns:a16="http://schemas.microsoft.com/office/drawing/2014/main" id="{32CF92B4-1FF9-495F-7850-882E902A18AE}"/>
              </a:ext>
            </a:extLst>
          </p:cNvPr>
          <p:cNvSpPr/>
          <p:nvPr/>
        </p:nvSpPr>
        <p:spPr>
          <a:xfrm>
            <a:off x="325825" y="336834"/>
            <a:ext cx="1230204" cy="597255"/>
          </a:xfrm>
          <a:custGeom>
            <a:avLst/>
            <a:gdLst/>
            <a:ahLst/>
            <a:cxnLst/>
            <a:rect l="l" t="t" r="r" b="b"/>
            <a:pathLst>
              <a:path w="58756" h="38384" extrusionOk="0">
                <a:moveTo>
                  <a:pt x="32339" y="1"/>
                </a:moveTo>
                <a:cubicBezTo>
                  <a:pt x="31819" y="1"/>
                  <a:pt x="31300" y="48"/>
                  <a:pt x="30792" y="146"/>
                </a:cubicBezTo>
                <a:cubicBezTo>
                  <a:pt x="27479" y="785"/>
                  <a:pt x="24682" y="3277"/>
                  <a:pt x="23132" y="6286"/>
                </a:cubicBezTo>
                <a:cubicBezTo>
                  <a:pt x="22220" y="8049"/>
                  <a:pt x="21673" y="9994"/>
                  <a:pt x="20579" y="11666"/>
                </a:cubicBezTo>
                <a:cubicBezTo>
                  <a:pt x="19606" y="13156"/>
                  <a:pt x="18208" y="14341"/>
                  <a:pt x="16597" y="15070"/>
                </a:cubicBezTo>
                <a:cubicBezTo>
                  <a:pt x="14074" y="16195"/>
                  <a:pt x="10913" y="16347"/>
                  <a:pt x="9120" y="18475"/>
                </a:cubicBezTo>
                <a:cubicBezTo>
                  <a:pt x="7569" y="20329"/>
                  <a:pt x="7661" y="23095"/>
                  <a:pt x="6323" y="25101"/>
                </a:cubicBezTo>
                <a:cubicBezTo>
                  <a:pt x="5533" y="26286"/>
                  <a:pt x="4348" y="27107"/>
                  <a:pt x="3223" y="27958"/>
                </a:cubicBezTo>
                <a:cubicBezTo>
                  <a:pt x="1764" y="29144"/>
                  <a:pt x="1" y="30694"/>
                  <a:pt x="31" y="32548"/>
                </a:cubicBezTo>
                <a:cubicBezTo>
                  <a:pt x="62" y="34068"/>
                  <a:pt x="1065" y="35466"/>
                  <a:pt x="2372" y="36256"/>
                </a:cubicBezTo>
                <a:cubicBezTo>
                  <a:pt x="3679" y="37077"/>
                  <a:pt x="5199" y="37381"/>
                  <a:pt x="6718" y="37624"/>
                </a:cubicBezTo>
                <a:cubicBezTo>
                  <a:pt x="10731" y="38232"/>
                  <a:pt x="14804" y="38293"/>
                  <a:pt x="18846" y="38323"/>
                </a:cubicBezTo>
                <a:cubicBezTo>
                  <a:pt x="23375" y="38354"/>
                  <a:pt x="27874" y="38384"/>
                  <a:pt x="32403" y="38384"/>
                </a:cubicBezTo>
                <a:cubicBezTo>
                  <a:pt x="36445" y="38384"/>
                  <a:pt x="39911" y="38293"/>
                  <a:pt x="43953" y="38019"/>
                </a:cubicBezTo>
                <a:cubicBezTo>
                  <a:pt x="47297" y="37746"/>
                  <a:pt x="51066" y="37442"/>
                  <a:pt x="54045" y="35922"/>
                </a:cubicBezTo>
                <a:cubicBezTo>
                  <a:pt x="57601" y="34098"/>
                  <a:pt x="58756" y="30724"/>
                  <a:pt x="58178" y="27411"/>
                </a:cubicBezTo>
                <a:cubicBezTo>
                  <a:pt x="57510" y="23733"/>
                  <a:pt x="53710" y="21393"/>
                  <a:pt x="52616" y="17836"/>
                </a:cubicBezTo>
                <a:cubicBezTo>
                  <a:pt x="52312" y="16773"/>
                  <a:pt x="52221" y="15678"/>
                  <a:pt x="52038" y="14584"/>
                </a:cubicBezTo>
                <a:cubicBezTo>
                  <a:pt x="51552" y="11940"/>
                  <a:pt x="50123" y="9295"/>
                  <a:pt x="47661" y="8262"/>
                </a:cubicBezTo>
                <a:cubicBezTo>
                  <a:pt x="45169" y="7259"/>
                  <a:pt x="41825" y="7836"/>
                  <a:pt x="40275" y="5678"/>
                </a:cubicBezTo>
                <a:cubicBezTo>
                  <a:pt x="39911" y="5162"/>
                  <a:pt x="39698" y="4584"/>
                  <a:pt x="39424" y="4007"/>
                </a:cubicBezTo>
                <a:cubicBezTo>
                  <a:pt x="38112" y="1459"/>
                  <a:pt x="35209" y="1"/>
                  <a:pt x="323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7" name="Google Shape;1057;p56">
            <a:extLst>
              <a:ext uri="{FF2B5EF4-FFF2-40B4-BE49-F238E27FC236}">
                <a16:creationId xmlns:a16="http://schemas.microsoft.com/office/drawing/2014/main" id="{1DFD5768-C079-FE28-8DBF-0E63C71BCF03}"/>
              </a:ext>
            </a:extLst>
          </p:cNvPr>
          <p:cNvSpPr/>
          <p:nvPr/>
        </p:nvSpPr>
        <p:spPr>
          <a:xfrm rot="1061686">
            <a:off x="4115542" y="-324222"/>
            <a:ext cx="1586458" cy="1727440"/>
          </a:xfrm>
          <a:custGeom>
            <a:avLst/>
            <a:gdLst/>
            <a:ahLst/>
            <a:cxnLst/>
            <a:rect l="l" t="t" r="r" b="b"/>
            <a:pathLst>
              <a:path w="23588" h="25686" fill="none" extrusionOk="0">
                <a:moveTo>
                  <a:pt x="22129" y="14682"/>
                </a:moveTo>
                <a:cubicBezTo>
                  <a:pt x="20183" y="13588"/>
                  <a:pt x="17508" y="14591"/>
                  <a:pt x="16475" y="16475"/>
                </a:cubicBezTo>
                <a:cubicBezTo>
                  <a:pt x="15837" y="17630"/>
                  <a:pt x="15928" y="19424"/>
                  <a:pt x="17204" y="19940"/>
                </a:cubicBezTo>
                <a:cubicBezTo>
                  <a:pt x="18390" y="20396"/>
                  <a:pt x="19697" y="19393"/>
                  <a:pt x="20031" y="18238"/>
                </a:cubicBezTo>
                <a:cubicBezTo>
                  <a:pt x="20244" y="17478"/>
                  <a:pt x="20092" y="16566"/>
                  <a:pt x="19454" y="16019"/>
                </a:cubicBezTo>
                <a:cubicBezTo>
                  <a:pt x="18815" y="15442"/>
                  <a:pt x="17782" y="15381"/>
                  <a:pt x="16931" y="15654"/>
                </a:cubicBezTo>
                <a:cubicBezTo>
                  <a:pt x="15077" y="16202"/>
                  <a:pt x="13861" y="17813"/>
                  <a:pt x="12554" y="19180"/>
                </a:cubicBezTo>
                <a:cubicBezTo>
                  <a:pt x="11247" y="20579"/>
                  <a:pt x="9454" y="21886"/>
                  <a:pt x="7539" y="21521"/>
                </a:cubicBezTo>
                <a:cubicBezTo>
                  <a:pt x="6657" y="21338"/>
                  <a:pt x="5806" y="20700"/>
                  <a:pt x="5745" y="19849"/>
                </a:cubicBezTo>
                <a:cubicBezTo>
                  <a:pt x="5715" y="18846"/>
                  <a:pt x="6840" y="18117"/>
                  <a:pt x="7873" y="17934"/>
                </a:cubicBezTo>
                <a:cubicBezTo>
                  <a:pt x="9879" y="17569"/>
                  <a:pt x="11946" y="18299"/>
                  <a:pt x="13557" y="19484"/>
                </a:cubicBezTo>
                <a:cubicBezTo>
                  <a:pt x="14530" y="20183"/>
                  <a:pt x="15441" y="21247"/>
                  <a:pt x="15320" y="22372"/>
                </a:cubicBezTo>
                <a:cubicBezTo>
                  <a:pt x="15198" y="23284"/>
                  <a:pt x="14499" y="24013"/>
                  <a:pt x="13770" y="24560"/>
                </a:cubicBezTo>
                <a:cubicBezTo>
                  <a:pt x="13040" y="25108"/>
                  <a:pt x="12250" y="25594"/>
                  <a:pt x="11308" y="25655"/>
                </a:cubicBezTo>
                <a:cubicBezTo>
                  <a:pt x="10396" y="25685"/>
                  <a:pt x="9393" y="25199"/>
                  <a:pt x="9180" y="24348"/>
                </a:cubicBezTo>
                <a:cubicBezTo>
                  <a:pt x="8846" y="23162"/>
                  <a:pt x="10122" y="22129"/>
                  <a:pt x="11308" y="21734"/>
                </a:cubicBezTo>
                <a:cubicBezTo>
                  <a:pt x="12524" y="21338"/>
                  <a:pt x="13922" y="21186"/>
                  <a:pt x="14742" y="20244"/>
                </a:cubicBezTo>
                <a:cubicBezTo>
                  <a:pt x="15563" y="19332"/>
                  <a:pt x="15533" y="17965"/>
                  <a:pt x="15168" y="16810"/>
                </a:cubicBezTo>
                <a:cubicBezTo>
                  <a:pt x="14894" y="15806"/>
                  <a:pt x="14347" y="14834"/>
                  <a:pt x="13466" y="14226"/>
                </a:cubicBezTo>
                <a:cubicBezTo>
                  <a:pt x="12493" y="13557"/>
                  <a:pt x="11186" y="13436"/>
                  <a:pt x="9970" y="13496"/>
                </a:cubicBezTo>
                <a:cubicBezTo>
                  <a:pt x="8481" y="13557"/>
                  <a:pt x="6931" y="13861"/>
                  <a:pt x="5776" y="14773"/>
                </a:cubicBezTo>
                <a:cubicBezTo>
                  <a:pt x="4195" y="15989"/>
                  <a:pt x="3709" y="18299"/>
                  <a:pt x="4590" y="20031"/>
                </a:cubicBezTo>
                <a:cubicBezTo>
                  <a:pt x="5472" y="21794"/>
                  <a:pt x="7630" y="22889"/>
                  <a:pt x="9636" y="22585"/>
                </a:cubicBezTo>
                <a:cubicBezTo>
                  <a:pt x="11642" y="22311"/>
                  <a:pt x="13344" y="20670"/>
                  <a:pt x="13648" y="18755"/>
                </a:cubicBezTo>
                <a:cubicBezTo>
                  <a:pt x="13739" y="18208"/>
                  <a:pt x="13739" y="17661"/>
                  <a:pt x="13527" y="17144"/>
                </a:cubicBezTo>
                <a:cubicBezTo>
                  <a:pt x="13131" y="16141"/>
                  <a:pt x="12037" y="15472"/>
                  <a:pt x="10943" y="15351"/>
                </a:cubicBezTo>
                <a:cubicBezTo>
                  <a:pt x="9818" y="15229"/>
                  <a:pt x="8724" y="15563"/>
                  <a:pt x="7751" y="16110"/>
                </a:cubicBezTo>
                <a:cubicBezTo>
                  <a:pt x="7326" y="16354"/>
                  <a:pt x="6900" y="16658"/>
                  <a:pt x="6657" y="17083"/>
                </a:cubicBezTo>
                <a:cubicBezTo>
                  <a:pt x="6080" y="18056"/>
                  <a:pt x="6657" y="19424"/>
                  <a:pt x="7721" y="19940"/>
                </a:cubicBezTo>
                <a:cubicBezTo>
                  <a:pt x="8785" y="20457"/>
                  <a:pt x="10122" y="20183"/>
                  <a:pt x="11034" y="19484"/>
                </a:cubicBezTo>
                <a:cubicBezTo>
                  <a:pt x="11946" y="18785"/>
                  <a:pt x="12493" y="17752"/>
                  <a:pt x="12827" y="16658"/>
                </a:cubicBezTo>
                <a:cubicBezTo>
                  <a:pt x="13131" y="15594"/>
                  <a:pt x="13253" y="14469"/>
                  <a:pt x="13435" y="13344"/>
                </a:cubicBezTo>
                <a:cubicBezTo>
                  <a:pt x="13557" y="12554"/>
                  <a:pt x="13739" y="11703"/>
                  <a:pt x="14317" y="11126"/>
                </a:cubicBezTo>
                <a:cubicBezTo>
                  <a:pt x="14986" y="10396"/>
                  <a:pt x="16110" y="10153"/>
                  <a:pt x="17144" y="10305"/>
                </a:cubicBezTo>
                <a:cubicBezTo>
                  <a:pt x="18815" y="10518"/>
                  <a:pt x="20366" y="11794"/>
                  <a:pt x="20730" y="13375"/>
                </a:cubicBezTo>
                <a:cubicBezTo>
                  <a:pt x="21125" y="14986"/>
                  <a:pt x="20274" y="16779"/>
                  <a:pt x="18724" y="17448"/>
                </a:cubicBezTo>
                <a:cubicBezTo>
                  <a:pt x="17174" y="18117"/>
                  <a:pt x="15107" y="17478"/>
                  <a:pt x="14317" y="16019"/>
                </a:cubicBezTo>
                <a:cubicBezTo>
                  <a:pt x="13861" y="15259"/>
                  <a:pt x="13831" y="14317"/>
                  <a:pt x="13891" y="13436"/>
                </a:cubicBezTo>
                <a:cubicBezTo>
                  <a:pt x="14043" y="11612"/>
                  <a:pt x="14742" y="9758"/>
                  <a:pt x="16201" y="8572"/>
                </a:cubicBezTo>
                <a:cubicBezTo>
                  <a:pt x="17691" y="7387"/>
                  <a:pt x="19970" y="7083"/>
                  <a:pt x="21581" y="8116"/>
                </a:cubicBezTo>
                <a:cubicBezTo>
                  <a:pt x="23162" y="9150"/>
                  <a:pt x="23588" y="11642"/>
                  <a:pt x="22159" y="12858"/>
                </a:cubicBezTo>
                <a:cubicBezTo>
                  <a:pt x="20974" y="13922"/>
                  <a:pt x="18937" y="13709"/>
                  <a:pt x="17691" y="12676"/>
                </a:cubicBezTo>
                <a:cubicBezTo>
                  <a:pt x="16779" y="11977"/>
                  <a:pt x="16201" y="10913"/>
                  <a:pt x="16080" y="9788"/>
                </a:cubicBezTo>
                <a:cubicBezTo>
                  <a:pt x="15897" y="7630"/>
                  <a:pt x="17387" y="5350"/>
                  <a:pt x="16384" y="3405"/>
                </a:cubicBezTo>
                <a:cubicBezTo>
                  <a:pt x="15837" y="2341"/>
                  <a:pt x="14560" y="1673"/>
                  <a:pt x="13314" y="1642"/>
                </a:cubicBezTo>
                <a:cubicBezTo>
                  <a:pt x="12068" y="1612"/>
                  <a:pt x="10852" y="2159"/>
                  <a:pt x="9970" y="2980"/>
                </a:cubicBezTo>
                <a:cubicBezTo>
                  <a:pt x="9545" y="3344"/>
                  <a:pt x="9180" y="3770"/>
                  <a:pt x="9028" y="4287"/>
                </a:cubicBezTo>
                <a:cubicBezTo>
                  <a:pt x="8633" y="5442"/>
                  <a:pt x="9332" y="6749"/>
                  <a:pt x="10305" y="7569"/>
                </a:cubicBezTo>
                <a:cubicBezTo>
                  <a:pt x="11277" y="8360"/>
                  <a:pt x="12524" y="8815"/>
                  <a:pt x="13679" y="9423"/>
                </a:cubicBezTo>
                <a:cubicBezTo>
                  <a:pt x="14803" y="10001"/>
                  <a:pt x="15928" y="10822"/>
                  <a:pt x="16353" y="11977"/>
                </a:cubicBezTo>
                <a:cubicBezTo>
                  <a:pt x="16809" y="13223"/>
                  <a:pt x="16414" y="14591"/>
                  <a:pt x="15745" y="15746"/>
                </a:cubicBezTo>
                <a:cubicBezTo>
                  <a:pt x="15138" y="16810"/>
                  <a:pt x="14286" y="17782"/>
                  <a:pt x="13131" y="18329"/>
                </a:cubicBezTo>
                <a:cubicBezTo>
                  <a:pt x="11186" y="19272"/>
                  <a:pt x="8542" y="18633"/>
                  <a:pt x="7204" y="16931"/>
                </a:cubicBezTo>
                <a:cubicBezTo>
                  <a:pt x="5867" y="15259"/>
                  <a:pt x="5958" y="12706"/>
                  <a:pt x="7356" y="11095"/>
                </a:cubicBezTo>
                <a:cubicBezTo>
                  <a:pt x="7873" y="10457"/>
                  <a:pt x="8694" y="9940"/>
                  <a:pt x="9545" y="10062"/>
                </a:cubicBezTo>
                <a:cubicBezTo>
                  <a:pt x="10548" y="10183"/>
                  <a:pt x="11216" y="11217"/>
                  <a:pt x="11186" y="12189"/>
                </a:cubicBezTo>
                <a:cubicBezTo>
                  <a:pt x="11156" y="13132"/>
                  <a:pt x="10548" y="14013"/>
                  <a:pt x="9788" y="14621"/>
                </a:cubicBezTo>
                <a:cubicBezTo>
                  <a:pt x="8785" y="15472"/>
                  <a:pt x="7417" y="15989"/>
                  <a:pt x="6080" y="15867"/>
                </a:cubicBezTo>
                <a:cubicBezTo>
                  <a:pt x="4742" y="15746"/>
                  <a:pt x="3435" y="14955"/>
                  <a:pt x="2918" y="13770"/>
                </a:cubicBezTo>
                <a:cubicBezTo>
                  <a:pt x="2098" y="11946"/>
                  <a:pt x="3466" y="9727"/>
                  <a:pt x="5411" y="9119"/>
                </a:cubicBezTo>
                <a:cubicBezTo>
                  <a:pt x="7356" y="8481"/>
                  <a:pt x="9575" y="9241"/>
                  <a:pt x="11095" y="10609"/>
                </a:cubicBezTo>
                <a:cubicBezTo>
                  <a:pt x="12341" y="11733"/>
                  <a:pt x="13344" y="13344"/>
                  <a:pt x="15016" y="13709"/>
                </a:cubicBezTo>
                <a:cubicBezTo>
                  <a:pt x="16445" y="14044"/>
                  <a:pt x="18056" y="13192"/>
                  <a:pt x="18572" y="11885"/>
                </a:cubicBezTo>
                <a:cubicBezTo>
                  <a:pt x="19089" y="10548"/>
                  <a:pt x="18481" y="8937"/>
                  <a:pt x="17235" y="8116"/>
                </a:cubicBezTo>
                <a:cubicBezTo>
                  <a:pt x="16019" y="7326"/>
                  <a:pt x="14256" y="7387"/>
                  <a:pt x="13071" y="8238"/>
                </a:cubicBezTo>
                <a:cubicBezTo>
                  <a:pt x="11794" y="9150"/>
                  <a:pt x="10973" y="10852"/>
                  <a:pt x="9393" y="10913"/>
                </a:cubicBezTo>
                <a:cubicBezTo>
                  <a:pt x="8177" y="10943"/>
                  <a:pt x="7143" y="9758"/>
                  <a:pt x="7083" y="8603"/>
                </a:cubicBezTo>
                <a:cubicBezTo>
                  <a:pt x="7022" y="7417"/>
                  <a:pt x="7691" y="6293"/>
                  <a:pt x="8602" y="5502"/>
                </a:cubicBezTo>
                <a:cubicBezTo>
                  <a:pt x="9514" y="4682"/>
                  <a:pt x="10761" y="4074"/>
                  <a:pt x="11976" y="4287"/>
                </a:cubicBezTo>
                <a:cubicBezTo>
                  <a:pt x="13496" y="4560"/>
                  <a:pt x="14560" y="6171"/>
                  <a:pt x="14378" y="7630"/>
                </a:cubicBezTo>
                <a:cubicBezTo>
                  <a:pt x="14195" y="9089"/>
                  <a:pt x="12979" y="10305"/>
                  <a:pt x="11520" y="10791"/>
                </a:cubicBezTo>
                <a:cubicBezTo>
                  <a:pt x="10061" y="11247"/>
                  <a:pt x="8420" y="11065"/>
                  <a:pt x="6991" y="10487"/>
                </a:cubicBezTo>
                <a:cubicBezTo>
                  <a:pt x="5806" y="10031"/>
                  <a:pt x="4712" y="9302"/>
                  <a:pt x="4013" y="8268"/>
                </a:cubicBezTo>
                <a:cubicBezTo>
                  <a:pt x="2736" y="6384"/>
                  <a:pt x="3131" y="3679"/>
                  <a:pt x="4742" y="2098"/>
                </a:cubicBezTo>
                <a:cubicBezTo>
                  <a:pt x="6384" y="487"/>
                  <a:pt x="9028" y="1"/>
                  <a:pt x="11247" y="730"/>
                </a:cubicBezTo>
                <a:cubicBezTo>
                  <a:pt x="12311" y="1065"/>
                  <a:pt x="12888" y="2554"/>
                  <a:pt x="13040" y="3679"/>
                </a:cubicBezTo>
                <a:cubicBezTo>
                  <a:pt x="13192" y="4773"/>
                  <a:pt x="12615" y="6019"/>
                  <a:pt x="11551" y="6384"/>
                </a:cubicBezTo>
                <a:cubicBezTo>
                  <a:pt x="10578" y="6749"/>
                  <a:pt x="9514" y="6323"/>
                  <a:pt x="8511" y="6049"/>
                </a:cubicBezTo>
                <a:cubicBezTo>
                  <a:pt x="6596" y="5502"/>
                  <a:pt x="4469" y="5594"/>
                  <a:pt x="2766" y="6627"/>
                </a:cubicBezTo>
                <a:cubicBezTo>
                  <a:pt x="1095" y="7660"/>
                  <a:pt x="61" y="9819"/>
                  <a:pt x="639" y="11673"/>
                </a:cubicBezTo>
                <a:cubicBezTo>
                  <a:pt x="943" y="12585"/>
                  <a:pt x="1672" y="13436"/>
                  <a:pt x="2615" y="13557"/>
                </a:cubicBezTo>
                <a:cubicBezTo>
                  <a:pt x="3557" y="13648"/>
                  <a:pt x="4590" y="12737"/>
                  <a:pt x="4317" y="11825"/>
                </a:cubicBezTo>
                <a:cubicBezTo>
                  <a:pt x="4134" y="11126"/>
                  <a:pt x="3374" y="10730"/>
                  <a:pt x="2675" y="10822"/>
                </a:cubicBezTo>
                <a:cubicBezTo>
                  <a:pt x="1976" y="10913"/>
                  <a:pt x="1368" y="11399"/>
                  <a:pt x="1004" y="12007"/>
                </a:cubicBezTo>
                <a:cubicBezTo>
                  <a:pt x="0" y="13557"/>
                  <a:pt x="426" y="15806"/>
                  <a:pt x="1855" y="16961"/>
                </a:cubicBezTo>
                <a:cubicBezTo>
                  <a:pt x="3283" y="18117"/>
                  <a:pt x="5502" y="18147"/>
                  <a:pt x="6991" y="17053"/>
                </a:cubicBezTo>
              </a:path>
            </a:pathLst>
          </a:custGeom>
          <a:no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11168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1">
          <a:extLst>
            <a:ext uri="{FF2B5EF4-FFF2-40B4-BE49-F238E27FC236}">
              <a16:creationId xmlns:a16="http://schemas.microsoft.com/office/drawing/2014/main" id="{4156F6DB-BCC6-B84E-1D56-C590D2EBE5E8}"/>
            </a:ext>
          </a:extLst>
        </p:cNvPr>
        <p:cNvGrpSpPr/>
        <p:nvPr/>
      </p:nvGrpSpPr>
      <p:grpSpPr>
        <a:xfrm>
          <a:off x="0" y="0"/>
          <a:ext cx="0" cy="0"/>
          <a:chOff x="0" y="0"/>
          <a:chExt cx="0" cy="0"/>
        </a:xfrm>
      </p:grpSpPr>
      <p:sp>
        <p:nvSpPr>
          <p:cNvPr id="1052" name="Google Shape;1052;p56">
            <a:extLst>
              <a:ext uri="{FF2B5EF4-FFF2-40B4-BE49-F238E27FC236}">
                <a16:creationId xmlns:a16="http://schemas.microsoft.com/office/drawing/2014/main" id="{1A54C97A-1DF1-C056-2A95-EFD16900E708}"/>
              </a:ext>
            </a:extLst>
          </p:cNvPr>
          <p:cNvSpPr txBox="1">
            <a:spLocks noGrp="1"/>
          </p:cNvSpPr>
          <p:nvPr>
            <p:ph type="title"/>
          </p:nvPr>
        </p:nvSpPr>
        <p:spPr>
          <a:xfrm>
            <a:off x="129375" y="951179"/>
            <a:ext cx="4204870" cy="597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000" dirty="0"/>
              <a:t>Intersectional Pedagogy</a:t>
            </a:r>
            <a:endParaRPr sz="2000" dirty="0"/>
          </a:p>
        </p:txBody>
      </p:sp>
      <p:sp>
        <p:nvSpPr>
          <p:cNvPr id="1053" name="Google Shape;1053;p56">
            <a:extLst>
              <a:ext uri="{FF2B5EF4-FFF2-40B4-BE49-F238E27FC236}">
                <a16:creationId xmlns:a16="http://schemas.microsoft.com/office/drawing/2014/main" id="{E3863E4B-6F7D-29B3-FD91-AF9623E0EBC8}"/>
              </a:ext>
            </a:extLst>
          </p:cNvPr>
          <p:cNvSpPr txBox="1">
            <a:spLocks noGrp="1"/>
          </p:cNvSpPr>
          <p:nvPr>
            <p:ph type="body" idx="1"/>
          </p:nvPr>
        </p:nvSpPr>
        <p:spPr>
          <a:xfrm>
            <a:off x="43275" y="1565569"/>
            <a:ext cx="4443350" cy="3577931"/>
          </a:xfrm>
          <a:prstGeom prst="rect">
            <a:avLst/>
          </a:prstGeom>
        </p:spPr>
        <p:txBody>
          <a:bodyPr spcFirstLastPara="1" wrap="square" lIns="91425" tIns="91425" rIns="91425" bIns="91425" anchor="ctr" anchorCtr="0">
            <a:noAutofit/>
          </a:bodyPr>
          <a:lstStyle/>
          <a:p>
            <a:pPr marL="0" indent="0">
              <a:buNone/>
            </a:pPr>
            <a:endParaRPr lang="en-US" dirty="0"/>
          </a:p>
          <a:p>
            <a:pPr marL="0" marR="0" algn="just" fontAlgn="base">
              <a:lnSpc>
                <a:spcPct val="115000"/>
              </a:lnSpc>
              <a:spcBef>
                <a:spcPts val="0"/>
              </a:spcBef>
              <a:spcAft>
                <a:spcPts val="0"/>
              </a:spcAft>
            </a:pPr>
            <a:r>
              <a:rPr lang="en-GB"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academic settings, the perception of identity as situational and dynamic should be aligned with the application of intersectionality to establish the associations between purpose, context, and identity.</a:t>
            </a:r>
          </a:p>
          <a:p>
            <a:pPr marL="0" marR="0" algn="just" fontAlgn="base">
              <a:lnSpc>
                <a:spcPct val="115000"/>
              </a:lnSpc>
              <a:spcBef>
                <a:spcPts val="0"/>
              </a:spcBef>
              <a:spcAft>
                <a:spcPts val="0"/>
              </a:spcAft>
            </a:pPr>
            <a:r>
              <a:rPr lang="en-GB"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Students should also examine the function of identities by interrogating inequality and power, especially how they are promoted and sustained by specific structures.</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indent="-342900"/>
            <a:endParaRPr lang="en-US" dirty="0"/>
          </a:p>
          <a:p>
            <a:pPr marL="342900" indent="-342900"/>
            <a:endParaRPr lang="en-US" dirty="0"/>
          </a:p>
        </p:txBody>
      </p:sp>
      <p:pic>
        <p:nvPicPr>
          <p:cNvPr id="1054" name="Google Shape;1054;p56">
            <a:extLst>
              <a:ext uri="{FF2B5EF4-FFF2-40B4-BE49-F238E27FC236}">
                <a16:creationId xmlns:a16="http://schemas.microsoft.com/office/drawing/2014/main" id="{C0F809F5-A288-CC5F-FD3E-33C19FF0BD8E}"/>
              </a:ext>
            </a:extLst>
          </p:cNvPr>
          <p:cNvPicPr preferRelativeResize="0"/>
          <p:nvPr/>
        </p:nvPicPr>
        <p:blipFill>
          <a:blip r:embed="rId3"/>
          <a:srcRect l="19524" r="19524"/>
          <a:stretch/>
        </p:blipFill>
        <p:spPr>
          <a:xfrm>
            <a:off x="4571275" y="152400"/>
            <a:ext cx="4443350" cy="4862350"/>
          </a:xfrm>
          <a:prstGeom prst="rect">
            <a:avLst/>
          </a:prstGeom>
          <a:noFill/>
          <a:ln>
            <a:noFill/>
          </a:ln>
        </p:spPr>
      </p:pic>
      <p:sp>
        <p:nvSpPr>
          <p:cNvPr id="1055" name="Google Shape;1055;p56">
            <a:extLst>
              <a:ext uri="{FF2B5EF4-FFF2-40B4-BE49-F238E27FC236}">
                <a16:creationId xmlns:a16="http://schemas.microsoft.com/office/drawing/2014/main" id="{E3BD0160-540A-6587-5094-0033BD0675F4}"/>
              </a:ext>
            </a:extLst>
          </p:cNvPr>
          <p:cNvSpPr/>
          <p:nvPr/>
        </p:nvSpPr>
        <p:spPr>
          <a:xfrm>
            <a:off x="3507997" y="4144932"/>
            <a:ext cx="2700684" cy="1139890"/>
          </a:xfrm>
          <a:custGeom>
            <a:avLst/>
            <a:gdLst/>
            <a:ahLst/>
            <a:cxnLst/>
            <a:rect l="l" t="t" r="r" b="b"/>
            <a:pathLst>
              <a:path w="51278" h="24556" extrusionOk="0">
                <a:moveTo>
                  <a:pt x="21492" y="0"/>
                </a:moveTo>
                <a:cubicBezTo>
                  <a:pt x="19860" y="0"/>
                  <a:pt x="18229" y="392"/>
                  <a:pt x="16839" y="1239"/>
                </a:cubicBezTo>
                <a:cubicBezTo>
                  <a:pt x="14712" y="2515"/>
                  <a:pt x="13344" y="4613"/>
                  <a:pt x="11702" y="6406"/>
                </a:cubicBezTo>
                <a:cubicBezTo>
                  <a:pt x="9939" y="8290"/>
                  <a:pt x="7994" y="9385"/>
                  <a:pt x="5623" y="10297"/>
                </a:cubicBezTo>
                <a:cubicBezTo>
                  <a:pt x="1368" y="11968"/>
                  <a:pt x="0" y="17683"/>
                  <a:pt x="3769" y="20783"/>
                </a:cubicBezTo>
                <a:cubicBezTo>
                  <a:pt x="5309" y="22051"/>
                  <a:pt x="7337" y="22459"/>
                  <a:pt x="9365" y="22459"/>
                </a:cubicBezTo>
                <a:cubicBezTo>
                  <a:pt x="10059" y="22459"/>
                  <a:pt x="10754" y="22411"/>
                  <a:pt x="11429" y="22333"/>
                </a:cubicBezTo>
                <a:cubicBezTo>
                  <a:pt x="13732" y="22071"/>
                  <a:pt x="16013" y="21494"/>
                  <a:pt x="18310" y="21494"/>
                </a:cubicBezTo>
                <a:cubicBezTo>
                  <a:pt x="18681" y="21494"/>
                  <a:pt x="19051" y="21509"/>
                  <a:pt x="19423" y="21543"/>
                </a:cubicBezTo>
                <a:cubicBezTo>
                  <a:pt x="21976" y="21756"/>
                  <a:pt x="24317" y="22850"/>
                  <a:pt x="26748" y="23640"/>
                </a:cubicBezTo>
                <a:cubicBezTo>
                  <a:pt x="28292" y="24148"/>
                  <a:pt x="29949" y="24556"/>
                  <a:pt x="31566" y="24556"/>
                </a:cubicBezTo>
                <a:cubicBezTo>
                  <a:pt x="32464" y="24556"/>
                  <a:pt x="33349" y="24430"/>
                  <a:pt x="34195" y="24126"/>
                </a:cubicBezTo>
                <a:cubicBezTo>
                  <a:pt x="36292" y="23367"/>
                  <a:pt x="37903" y="21664"/>
                  <a:pt x="39970" y="20905"/>
                </a:cubicBezTo>
                <a:cubicBezTo>
                  <a:pt x="42341" y="19993"/>
                  <a:pt x="45107" y="20388"/>
                  <a:pt x="47448" y="19324"/>
                </a:cubicBezTo>
                <a:cubicBezTo>
                  <a:pt x="49758" y="18291"/>
                  <a:pt x="51278" y="15737"/>
                  <a:pt x="51156" y="13214"/>
                </a:cubicBezTo>
                <a:cubicBezTo>
                  <a:pt x="51004" y="10692"/>
                  <a:pt x="49180" y="8321"/>
                  <a:pt x="46779" y="7531"/>
                </a:cubicBezTo>
                <a:cubicBezTo>
                  <a:pt x="45951" y="7259"/>
                  <a:pt x="45095" y="7163"/>
                  <a:pt x="44225" y="7163"/>
                </a:cubicBezTo>
                <a:cubicBezTo>
                  <a:pt x="42152" y="7163"/>
                  <a:pt x="39998" y="7706"/>
                  <a:pt x="37935" y="7706"/>
                </a:cubicBezTo>
                <a:cubicBezTo>
                  <a:pt x="36988" y="7706"/>
                  <a:pt x="36060" y="7591"/>
                  <a:pt x="35168" y="7257"/>
                </a:cubicBezTo>
                <a:cubicBezTo>
                  <a:pt x="33314" y="6558"/>
                  <a:pt x="31916" y="5038"/>
                  <a:pt x="30396" y="3731"/>
                </a:cubicBezTo>
                <a:cubicBezTo>
                  <a:pt x="28542" y="2120"/>
                  <a:pt x="26353" y="843"/>
                  <a:pt x="23952" y="296"/>
                </a:cubicBezTo>
                <a:cubicBezTo>
                  <a:pt x="23153" y="102"/>
                  <a:pt x="22322" y="0"/>
                  <a:pt x="214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6" name="Google Shape;1056;p56">
            <a:extLst>
              <a:ext uri="{FF2B5EF4-FFF2-40B4-BE49-F238E27FC236}">
                <a16:creationId xmlns:a16="http://schemas.microsoft.com/office/drawing/2014/main" id="{32CF92B4-1FF9-495F-7850-882E902A18AE}"/>
              </a:ext>
            </a:extLst>
          </p:cNvPr>
          <p:cNvSpPr/>
          <p:nvPr/>
        </p:nvSpPr>
        <p:spPr>
          <a:xfrm>
            <a:off x="325825" y="336834"/>
            <a:ext cx="1230204" cy="597255"/>
          </a:xfrm>
          <a:custGeom>
            <a:avLst/>
            <a:gdLst/>
            <a:ahLst/>
            <a:cxnLst/>
            <a:rect l="l" t="t" r="r" b="b"/>
            <a:pathLst>
              <a:path w="58756" h="38384" extrusionOk="0">
                <a:moveTo>
                  <a:pt x="32339" y="1"/>
                </a:moveTo>
                <a:cubicBezTo>
                  <a:pt x="31819" y="1"/>
                  <a:pt x="31300" y="48"/>
                  <a:pt x="30792" y="146"/>
                </a:cubicBezTo>
                <a:cubicBezTo>
                  <a:pt x="27479" y="785"/>
                  <a:pt x="24682" y="3277"/>
                  <a:pt x="23132" y="6286"/>
                </a:cubicBezTo>
                <a:cubicBezTo>
                  <a:pt x="22220" y="8049"/>
                  <a:pt x="21673" y="9994"/>
                  <a:pt x="20579" y="11666"/>
                </a:cubicBezTo>
                <a:cubicBezTo>
                  <a:pt x="19606" y="13156"/>
                  <a:pt x="18208" y="14341"/>
                  <a:pt x="16597" y="15070"/>
                </a:cubicBezTo>
                <a:cubicBezTo>
                  <a:pt x="14074" y="16195"/>
                  <a:pt x="10913" y="16347"/>
                  <a:pt x="9120" y="18475"/>
                </a:cubicBezTo>
                <a:cubicBezTo>
                  <a:pt x="7569" y="20329"/>
                  <a:pt x="7661" y="23095"/>
                  <a:pt x="6323" y="25101"/>
                </a:cubicBezTo>
                <a:cubicBezTo>
                  <a:pt x="5533" y="26286"/>
                  <a:pt x="4348" y="27107"/>
                  <a:pt x="3223" y="27958"/>
                </a:cubicBezTo>
                <a:cubicBezTo>
                  <a:pt x="1764" y="29144"/>
                  <a:pt x="1" y="30694"/>
                  <a:pt x="31" y="32548"/>
                </a:cubicBezTo>
                <a:cubicBezTo>
                  <a:pt x="62" y="34068"/>
                  <a:pt x="1065" y="35466"/>
                  <a:pt x="2372" y="36256"/>
                </a:cubicBezTo>
                <a:cubicBezTo>
                  <a:pt x="3679" y="37077"/>
                  <a:pt x="5199" y="37381"/>
                  <a:pt x="6718" y="37624"/>
                </a:cubicBezTo>
                <a:cubicBezTo>
                  <a:pt x="10731" y="38232"/>
                  <a:pt x="14804" y="38293"/>
                  <a:pt x="18846" y="38323"/>
                </a:cubicBezTo>
                <a:cubicBezTo>
                  <a:pt x="23375" y="38354"/>
                  <a:pt x="27874" y="38384"/>
                  <a:pt x="32403" y="38384"/>
                </a:cubicBezTo>
                <a:cubicBezTo>
                  <a:pt x="36445" y="38384"/>
                  <a:pt x="39911" y="38293"/>
                  <a:pt x="43953" y="38019"/>
                </a:cubicBezTo>
                <a:cubicBezTo>
                  <a:pt x="47297" y="37746"/>
                  <a:pt x="51066" y="37442"/>
                  <a:pt x="54045" y="35922"/>
                </a:cubicBezTo>
                <a:cubicBezTo>
                  <a:pt x="57601" y="34098"/>
                  <a:pt x="58756" y="30724"/>
                  <a:pt x="58178" y="27411"/>
                </a:cubicBezTo>
                <a:cubicBezTo>
                  <a:pt x="57510" y="23733"/>
                  <a:pt x="53710" y="21393"/>
                  <a:pt x="52616" y="17836"/>
                </a:cubicBezTo>
                <a:cubicBezTo>
                  <a:pt x="52312" y="16773"/>
                  <a:pt x="52221" y="15678"/>
                  <a:pt x="52038" y="14584"/>
                </a:cubicBezTo>
                <a:cubicBezTo>
                  <a:pt x="51552" y="11940"/>
                  <a:pt x="50123" y="9295"/>
                  <a:pt x="47661" y="8262"/>
                </a:cubicBezTo>
                <a:cubicBezTo>
                  <a:pt x="45169" y="7259"/>
                  <a:pt x="41825" y="7836"/>
                  <a:pt x="40275" y="5678"/>
                </a:cubicBezTo>
                <a:cubicBezTo>
                  <a:pt x="39911" y="5162"/>
                  <a:pt x="39698" y="4584"/>
                  <a:pt x="39424" y="4007"/>
                </a:cubicBezTo>
                <a:cubicBezTo>
                  <a:pt x="38112" y="1459"/>
                  <a:pt x="35209" y="1"/>
                  <a:pt x="323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7" name="Google Shape;1057;p56">
            <a:extLst>
              <a:ext uri="{FF2B5EF4-FFF2-40B4-BE49-F238E27FC236}">
                <a16:creationId xmlns:a16="http://schemas.microsoft.com/office/drawing/2014/main" id="{1DFD5768-C079-FE28-8DBF-0E63C71BCF03}"/>
              </a:ext>
            </a:extLst>
          </p:cNvPr>
          <p:cNvSpPr/>
          <p:nvPr/>
        </p:nvSpPr>
        <p:spPr>
          <a:xfrm rot="1061686">
            <a:off x="4115542" y="-324222"/>
            <a:ext cx="1586458" cy="1727440"/>
          </a:xfrm>
          <a:custGeom>
            <a:avLst/>
            <a:gdLst/>
            <a:ahLst/>
            <a:cxnLst/>
            <a:rect l="l" t="t" r="r" b="b"/>
            <a:pathLst>
              <a:path w="23588" h="25686" fill="none" extrusionOk="0">
                <a:moveTo>
                  <a:pt x="22129" y="14682"/>
                </a:moveTo>
                <a:cubicBezTo>
                  <a:pt x="20183" y="13588"/>
                  <a:pt x="17508" y="14591"/>
                  <a:pt x="16475" y="16475"/>
                </a:cubicBezTo>
                <a:cubicBezTo>
                  <a:pt x="15837" y="17630"/>
                  <a:pt x="15928" y="19424"/>
                  <a:pt x="17204" y="19940"/>
                </a:cubicBezTo>
                <a:cubicBezTo>
                  <a:pt x="18390" y="20396"/>
                  <a:pt x="19697" y="19393"/>
                  <a:pt x="20031" y="18238"/>
                </a:cubicBezTo>
                <a:cubicBezTo>
                  <a:pt x="20244" y="17478"/>
                  <a:pt x="20092" y="16566"/>
                  <a:pt x="19454" y="16019"/>
                </a:cubicBezTo>
                <a:cubicBezTo>
                  <a:pt x="18815" y="15442"/>
                  <a:pt x="17782" y="15381"/>
                  <a:pt x="16931" y="15654"/>
                </a:cubicBezTo>
                <a:cubicBezTo>
                  <a:pt x="15077" y="16202"/>
                  <a:pt x="13861" y="17813"/>
                  <a:pt x="12554" y="19180"/>
                </a:cubicBezTo>
                <a:cubicBezTo>
                  <a:pt x="11247" y="20579"/>
                  <a:pt x="9454" y="21886"/>
                  <a:pt x="7539" y="21521"/>
                </a:cubicBezTo>
                <a:cubicBezTo>
                  <a:pt x="6657" y="21338"/>
                  <a:pt x="5806" y="20700"/>
                  <a:pt x="5745" y="19849"/>
                </a:cubicBezTo>
                <a:cubicBezTo>
                  <a:pt x="5715" y="18846"/>
                  <a:pt x="6840" y="18117"/>
                  <a:pt x="7873" y="17934"/>
                </a:cubicBezTo>
                <a:cubicBezTo>
                  <a:pt x="9879" y="17569"/>
                  <a:pt x="11946" y="18299"/>
                  <a:pt x="13557" y="19484"/>
                </a:cubicBezTo>
                <a:cubicBezTo>
                  <a:pt x="14530" y="20183"/>
                  <a:pt x="15441" y="21247"/>
                  <a:pt x="15320" y="22372"/>
                </a:cubicBezTo>
                <a:cubicBezTo>
                  <a:pt x="15198" y="23284"/>
                  <a:pt x="14499" y="24013"/>
                  <a:pt x="13770" y="24560"/>
                </a:cubicBezTo>
                <a:cubicBezTo>
                  <a:pt x="13040" y="25108"/>
                  <a:pt x="12250" y="25594"/>
                  <a:pt x="11308" y="25655"/>
                </a:cubicBezTo>
                <a:cubicBezTo>
                  <a:pt x="10396" y="25685"/>
                  <a:pt x="9393" y="25199"/>
                  <a:pt x="9180" y="24348"/>
                </a:cubicBezTo>
                <a:cubicBezTo>
                  <a:pt x="8846" y="23162"/>
                  <a:pt x="10122" y="22129"/>
                  <a:pt x="11308" y="21734"/>
                </a:cubicBezTo>
                <a:cubicBezTo>
                  <a:pt x="12524" y="21338"/>
                  <a:pt x="13922" y="21186"/>
                  <a:pt x="14742" y="20244"/>
                </a:cubicBezTo>
                <a:cubicBezTo>
                  <a:pt x="15563" y="19332"/>
                  <a:pt x="15533" y="17965"/>
                  <a:pt x="15168" y="16810"/>
                </a:cubicBezTo>
                <a:cubicBezTo>
                  <a:pt x="14894" y="15806"/>
                  <a:pt x="14347" y="14834"/>
                  <a:pt x="13466" y="14226"/>
                </a:cubicBezTo>
                <a:cubicBezTo>
                  <a:pt x="12493" y="13557"/>
                  <a:pt x="11186" y="13436"/>
                  <a:pt x="9970" y="13496"/>
                </a:cubicBezTo>
                <a:cubicBezTo>
                  <a:pt x="8481" y="13557"/>
                  <a:pt x="6931" y="13861"/>
                  <a:pt x="5776" y="14773"/>
                </a:cubicBezTo>
                <a:cubicBezTo>
                  <a:pt x="4195" y="15989"/>
                  <a:pt x="3709" y="18299"/>
                  <a:pt x="4590" y="20031"/>
                </a:cubicBezTo>
                <a:cubicBezTo>
                  <a:pt x="5472" y="21794"/>
                  <a:pt x="7630" y="22889"/>
                  <a:pt x="9636" y="22585"/>
                </a:cubicBezTo>
                <a:cubicBezTo>
                  <a:pt x="11642" y="22311"/>
                  <a:pt x="13344" y="20670"/>
                  <a:pt x="13648" y="18755"/>
                </a:cubicBezTo>
                <a:cubicBezTo>
                  <a:pt x="13739" y="18208"/>
                  <a:pt x="13739" y="17661"/>
                  <a:pt x="13527" y="17144"/>
                </a:cubicBezTo>
                <a:cubicBezTo>
                  <a:pt x="13131" y="16141"/>
                  <a:pt x="12037" y="15472"/>
                  <a:pt x="10943" y="15351"/>
                </a:cubicBezTo>
                <a:cubicBezTo>
                  <a:pt x="9818" y="15229"/>
                  <a:pt x="8724" y="15563"/>
                  <a:pt x="7751" y="16110"/>
                </a:cubicBezTo>
                <a:cubicBezTo>
                  <a:pt x="7326" y="16354"/>
                  <a:pt x="6900" y="16658"/>
                  <a:pt x="6657" y="17083"/>
                </a:cubicBezTo>
                <a:cubicBezTo>
                  <a:pt x="6080" y="18056"/>
                  <a:pt x="6657" y="19424"/>
                  <a:pt x="7721" y="19940"/>
                </a:cubicBezTo>
                <a:cubicBezTo>
                  <a:pt x="8785" y="20457"/>
                  <a:pt x="10122" y="20183"/>
                  <a:pt x="11034" y="19484"/>
                </a:cubicBezTo>
                <a:cubicBezTo>
                  <a:pt x="11946" y="18785"/>
                  <a:pt x="12493" y="17752"/>
                  <a:pt x="12827" y="16658"/>
                </a:cubicBezTo>
                <a:cubicBezTo>
                  <a:pt x="13131" y="15594"/>
                  <a:pt x="13253" y="14469"/>
                  <a:pt x="13435" y="13344"/>
                </a:cubicBezTo>
                <a:cubicBezTo>
                  <a:pt x="13557" y="12554"/>
                  <a:pt x="13739" y="11703"/>
                  <a:pt x="14317" y="11126"/>
                </a:cubicBezTo>
                <a:cubicBezTo>
                  <a:pt x="14986" y="10396"/>
                  <a:pt x="16110" y="10153"/>
                  <a:pt x="17144" y="10305"/>
                </a:cubicBezTo>
                <a:cubicBezTo>
                  <a:pt x="18815" y="10518"/>
                  <a:pt x="20366" y="11794"/>
                  <a:pt x="20730" y="13375"/>
                </a:cubicBezTo>
                <a:cubicBezTo>
                  <a:pt x="21125" y="14986"/>
                  <a:pt x="20274" y="16779"/>
                  <a:pt x="18724" y="17448"/>
                </a:cubicBezTo>
                <a:cubicBezTo>
                  <a:pt x="17174" y="18117"/>
                  <a:pt x="15107" y="17478"/>
                  <a:pt x="14317" y="16019"/>
                </a:cubicBezTo>
                <a:cubicBezTo>
                  <a:pt x="13861" y="15259"/>
                  <a:pt x="13831" y="14317"/>
                  <a:pt x="13891" y="13436"/>
                </a:cubicBezTo>
                <a:cubicBezTo>
                  <a:pt x="14043" y="11612"/>
                  <a:pt x="14742" y="9758"/>
                  <a:pt x="16201" y="8572"/>
                </a:cubicBezTo>
                <a:cubicBezTo>
                  <a:pt x="17691" y="7387"/>
                  <a:pt x="19970" y="7083"/>
                  <a:pt x="21581" y="8116"/>
                </a:cubicBezTo>
                <a:cubicBezTo>
                  <a:pt x="23162" y="9150"/>
                  <a:pt x="23588" y="11642"/>
                  <a:pt x="22159" y="12858"/>
                </a:cubicBezTo>
                <a:cubicBezTo>
                  <a:pt x="20974" y="13922"/>
                  <a:pt x="18937" y="13709"/>
                  <a:pt x="17691" y="12676"/>
                </a:cubicBezTo>
                <a:cubicBezTo>
                  <a:pt x="16779" y="11977"/>
                  <a:pt x="16201" y="10913"/>
                  <a:pt x="16080" y="9788"/>
                </a:cubicBezTo>
                <a:cubicBezTo>
                  <a:pt x="15897" y="7630"/>
                  <a:pt x="17387" y="5350"/>
                  <a:pt x="16384" y="3405"/>
                </a:cubicBezTo>
                <a:cubicBezTo>
                  <a:pt x="15837" y="2341"/>
                  <a:pt x="14560" y="1673"/>
                  <a:pt x="13314" y="1642"/>
                </a:cubicBezTo>
                <a:cubicBezTo>
                  <a:pt x="12068" y="1612"/>
                  <a:pt x="10852" y="2159"/>
                  <a:pt x="9970" y="2980"/>
                </a:cubicBezTo>
                <a:cubicBezTo>
                  <a:pt x="9545" y="3344"/>
                  <a:pt x="9180" y="3770"/>
                  <a:pt x="9028" y="4287"/>
                </a:cubicBezTo>
                <a:cubicBezTo>
                  <a:pt x="8633" y="5442"/>
                  <a:pt x="9332" y="6749"/>
                  <a:pt x="10305" y="7569"/>
                </a:cubicBezTo>
                <a:cubicBezTo>
                  <a:pt x="11277" y="8360"/>
                  <a:pt x="12524" y="8815"/>
                  <a:pt x="13679" y="9423"/>
                </a:cubicBezTo>
                <a:cubicBezTo>
                  <a:pt x="14803" y="10001"/>
                  <a:pt x="15928" y="10822"/>
                  <a:pt x="16353" y="11977"/>
                </a:cubicBezTo>
                <a:cubicBezTo>
                  <a:pt x="16809" y="13223"/>
                  <a:pt x="16414" y="14591"/>
                  <a:pt x="15745" y="15746"/>
                </a:cubicBezTo>
                <a:cubicBezTo>
                  <a:pt x="15138" y="16810"/>
                  <a:pt x="14286" y="17782"/>
                  <a:pt x="13131" y="18329"/>
                </a:cubicBezTo>
                <a:cubicBezTo>
                  <a:pt x="11186" y="19272"/>
                  <a:pt x="8542" y="18633"/>
                  <a:pt x="7204" y="16931"/>
                </a:cubicBezTo>
                <a:cubicBezTo>
                  <a:pt x="5867" y="15259"/>
                  <a:pt x="5958" y="12706"/>
                  <a:pt x="7356" y="11095"/>
                </a:cubicBezTo>
                <a:cubicBezTo>
                  <a:pt x="7873" y="10457"/>
                  <a:pt x="8694" y="9940"/>
                  <a:pt x="9545" y="10062"/>
                </a:cubicBezTo>
                <a:cubicBezTo>
                  <a:pt x="10548" y="10183"/>
                  <a:pt x="11216" y="11217"/>
                  <a:pt x="11186" y="12189"/>
                </a:cubicBezTo>
                <a:cubicBezTo>
                  <a:pt x="11156" y="13132"/>
                  <a:pt x="10548" y="14013"/>
                  <a:pt x="9788" y="14621"/>
                </a:cubicBezTo>
                <a:cubicBezTo>
                  <a:pt x="8785" y="15472"/>
                  <a:pt x="7417" y="15989"/>
                  <a:pt x="6080" y="15867"/>
                </a:cubicBezTo>
                <a:cubicBezTo>
                  <a:pt x="4742" y="15746"/>
                  <a:pt x="3435" y="14955"/>
                  <a:pt x="2918" y="13770"/>
                </a:cubicBezTo>
                <a:cubicBezTo>
                  <a:pt x="2098" y="11946"/>
                  <a:pt x="3466" y="9727"/>
                  <a:pt x="5411" y="9119"/>
                </a:cubicBezTo>
                <a:cubicBezTo>
                  <a:pt x="7356" y="8481"/>
                  <a:pt x="9575" y="9241"/>
                  <a:pt x="11095" y="10609"/>
                </a:cubicBezTo>
                <a:cubicBezTo>
                  <a:pt x="12341" y="11733"/>
                  <a:pt x="13344" y="13344"/>
                  <a:pt x="15016" y="13709"/>
                </a:cubicBezTo>
                <a:cubicBezTo>
                  <a:pt x="16445" y="14044"/>
                  <a:pt x="18056" y="13192"/>
                  <a:pt x="18572" y="11885"/>
                </a:cubicBezTo>
                <a:cubicBezTo>
                  <a:pt x="19089" y="10548"/>
                  <a:pt x="18481" y="8937"/>
                  <a:pt x="17235" y="8116"/>
                </a:cubicBezTo>
                <a:cubicBezTo>
                  <a:pt x="16019" y="7326"/>
                  <a:pt x="14256" y="7387"/>
                  <a:pt x="13071" y="8238"/>
                </a:cubicBezTo>
                <a:cubicBezTo>
                  <a:pt x="11794" y="9150"/>
                  <a:pt x="10973" y="10852"/>
                  <a:pt x="9393" y="10913"/>
                </a:cubicBezTo>
                <a:cubicBezTo>
                  <a:pt x="8177" y="10943"/>
                  <a:pt x="7143" y="9758"/>
                  <a:pt x="7083" y="8603"/>
                </a:cubicBezTo>
                <a:cubicBezTo>
                  <a:pt x="7022" y="7417"/>
                  <a:pt x="7691" y="6293"/>
                  <a:pt x="8602" y="5502"/>
                </a:cubicBezTo>
                <a:cubicBezTo>
                  <a:pt x="9514" y="4682"/>
                  <a:pt x="10761" y="4074"/>
                  <a:pt x="11976" y="4287"/>
                </a:cubicBezTo>
                <a:cubicBezTo>
                  <a:pt x="13496" y="4560"/>
                  <a:pt x="14560" y="6171"/>
                  <a:pt x="14378" y="7630"/>
                </a:cubicBezTo>
                <a:cubicBezTo>
                  <a:pt x="14195" y="9089"/>
                  <a:pt x="12979" y="10305"/>
                  <a:pt x="11520" y="10791"/>
                </a:cubicBezTo>
                <a:cubicBezTo>
                  <a:pt x="10061" y="11247"/>
                  <a:pt x="8420" y="11065"/>
                  <a:pt x="6991" y="10487"/>
                </a:cubicBezTo>
                <a:cubicBezTo>
                  <a:pt x="5806" y="10031"/>
                  <a:pt x="4712" y="9302"/>
                  <a:pt x="4013" y="8268"/>
                </a:cubicBezTo>
                <a:cubicBezTo>
                  <a:pt x="2736" y="6384"/>
                  <a:pt x="3131" y="3679"/>
                  <a:pt x="4742" y="2098"/>
                </a:cubicBezTo>
                <a:cubicBezTo>
                  <a:pt x="6384" y="487"/>
                  <a:pt x="9028" y="1"/>
                  <a:pt x="11247" y="730"/>
                </a:cubicBezTo>
                <a:cubicBezTo>
                  <a:pt x="12311" y="1065"/>
                  <a:pt x="12888" y="2554"/>
                  <a:pt x="13040" y="3679"/>
                </a:cubicBezTo>
                <a:cubicBezTo>
                  <a:pt x="13192" y="4773"/>
                  <a:pt x="12615" y="6019"/>
                  <a:pt x="11551" y="6384"/>
                </a:cubicBezTo>
                <a:cubicBezTo>
                  <a:pt x="10578" y="6749"/>
                  <a:pt x="9514" y="6323"/>
                  <a:pt x="8511" y="6049"/>
                </a:cubicBezTo>
                <a:cubicBezTo>
                  <a:pt x="6596" y="5502"/>
                  <a:pt x="4469" y="5594"/>
                  <a:pt x="2766" y="6627"/>
                </a:cubicBezTo>
                <a:cubicBezTo>
                  <a:pt x="1095" y="7660"/>
                  <a:pt x="61" y="9819"/>
                  <a:pt x="639" y="11673"/>
                </a:cubicBezTo>
                <a:cubicBezTo>
                  <a:pt x="943" y="12585"/>
                  <a:pt x="1672" y="13436"/>
                  <a:pt x="2615" y="13557"/>
                </a:cubicBezTo>
                <a:cubicBezTo>
                  <a:pt x="3557" y="13648"/>
                  <a:pt x="4590" y="12737"/>
                  <a:pt x="4317" y="11825"/>
                </a:cubicBezTo>
                <a:cubicBezTo>
                  <a:pt x="4134" y="11126"/>
                  <a:pt x="3374" y="10730"/>
                  <a:pt x="2675" y="10822"/>
                </a:cubicBezTo>
                <a:cubicBezTo>
                  <a:pt x="1976" y="10913"/>
                  <a:pt x="1368" y="11399"/>
                  <a:pt x="1004" y="12007"/>
                </a:cubicBezTo>
                <a:cubicBezTo>
                  <a:pt x="0" y="13557"/>
                  <a:pt x="426" y="15806"/>
                  <a:pt x="1855" y="16961"/>
                </a:cubicBezTo>
                <a:cubicBezTo>
                  <a:pt x="3283" y="18117"/>
                  <a:pt x="5502" y="18147"/>
                  <a:pt x="6991" y="17053"/>
                </a:cubicBezTo>
              </a:path>
            </a:pathLst>
          </a:custGeom>
          <a:no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14933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1">
          <a:extLst>
            <a:ext uri="{FF2B5EF4-FFF2-40B4-BE49-F238E27FC236}">
              <a16:creationId xmlns:a16="http://schemas.microsoft.com/office/drawing/2014/main" id="{4156F6DB-BCC6-B84E-1D56-C590D2EBE5E8}"/>
            </a:ext>
          </a:extLst>
        </p:cNvPr>
        <p:cNvGrpSpPr/>
        <p:nvPr/>
      </p:nvGrpSpPr>
      <p:grpSpPr>
        <a:xfrm>
          <a:off x="0" y="0"/>
          <a:ext cx="0" cy="0"/>
          <a:chOff x="0" y="0"/>
          <a:chExt cx="0" cy="0"/>
        </a:xfrm>
      </p:grpSpPr>
      <p:sp>
        <p:nvSpPr>
          <p:cNvPr id="1052" name="Google Shape;1052;p56">
            <a:extLst>
              <a:ext uri="{FF2B5EF4-FFF2-40B4-BE49-F238E27FC236}">
                <a16:creationId xmlns:a16="http://schemas.microsoft.com/office/drawing/2014/main" id="{1A54C97A-1DF1-C056-2A95-EFD16900E708}"/>
              </a:ext>
            </a:extLst>
          </p:cNvPr>
          <p:cNvSpPr txBox="1">
            <a:spLocks noGrp="1"/>
          </p:cNvSpPr>
          <p:nvPr>
            <p:ph type="title"/>
          </p:nvPr>
        </p:nvSpPr>
        <p:spPr>
          <a:xfrm>
            <a:off x="129375" y="951179"/>
            <a:ext cx="4204870" cy="597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000" dirty="0"/>
              <a:t>Intersectional Pedagogy</a:t>
            </a:r>
            <a:endParaRPr sz="2000" dirty="0"/>
          </a:p>
        </p:txBody>
      </p:sp>
      <p:sp>
        <p:nvSpPr>
          <p:cNvPr id="1053" name="Google Shape;1053;p56">
            <a:extLst>
              <a:ext uri="{FF2B5EF4-FFF2-40B4-BE49-F238E27FC236}">
                <a16:creationId xmlns:a16="http://schemas.microsoft.com/office/drawing/2014/main" id="{E3863E4B-6F7D-29B3-FD91-AF9623E0EBC8}"/>
              </a:ext>
            </a:extLst>
          </p:cNvPr>
          <p:cNvSpPr txBox="1">
            <a:spLocks noGrp="1"/>
          </p:cNvSpPr>
          <p:nvPr>
            <p:ph type="body" idx="1"/>
          </p:nvPr>
        </p:nvSpPr>
        <p:spPr>
          <a:xfrm>
            <a:off x="43275" y="1565569"/>
            <a:ext cx="4443350" cy="3577931"/>
          </a:xfrm>
          <a:prstGeom prst="rect">
            <a:avLst/>
          </a:prstGeom>
        </p:spPr>
        <p:txBody>
          <a:bodyPr spcFirstLastPara="1" wrap="square" lIns="91425" tIns="91425" rIns="91425" bIns="91425" anchor="ctr" anchorCtr="0">
            <a:noAutofit/>
          </a:bodyPr>
          <a:lstStyle/>
          <a:p>
            <a:pPr marL="0" indent="0">
              <a:buNone/>
            </a:pPr>
            <a:endParaRPr lang="en-US" sz="1800" dirty="0"/>
          </a:p>
          <a:p>
            <a:pPr marL="0" marR="0" algn="just" fontAlgn="base">
              <a:lnSpc>
                <a:spcPct val="115000"/>
              </a:lnSpc>
              <a:spcBef>
                <a:spcPts val="0"/>
              </a:spcBef>
              <a:spcAft>
                <a:spcPts val="0"/>
              </a:spcAf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Students and teachers can use counter-storytelling, a critical reflective practice, to disrupt mainstream views and further social justice. </a:t>
            </a:r>
            <a:endParaRPr lang="en-US"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0" marR="0" algn="just" fontAlgn="base">
              <a:lnSpc>
                <a:spcPct val="115000"/>
              </a:lnSpc>
              <a:spcBef>
                <a:spcPts val="0"/>
              </a:spcBef>
              <a:spcAft>
                <a:spcPts val="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Through feedback systems and interviews with students, instructors can learn more about and interrogate their perception of their preferred intersection, such as race or sex.</a:t>
            </a:r>
            <a:endParaRPr lang="en-US" sz="1800" dirty="0"/>
          </a:p>
          <a:p>
            <a:pPr marL="342900" indent="-342900"/>
            <a:endParaRPr lang="en-US" sz="1800" dirty="0"/>
          </a:p>
        </p:txBody>
      </p:sp>
      <p:pic>
        <p:nvPicPr>
          <p:cNvPr id="1054" name="Google Shape;1054;p56">
            <a:extLst>
              <a:ext uri="{FF2B5EF4-FFF2-40B4-BE49-F238E27FC236}">
                <a16:creationId xmlns:a16="http://schemas.microsoft.com/office/drawing/2014/main" id="{C0F809F5-A288-CC5F-FD3E-33C19FF0BD8E}"/>
              </a:ext>
            </a:extLst>
          </p:cNvPr>
          <p:cNvPicPr preferRelativeResize="0"/>
          <p:nvPr/>
        </p:nvPicPr>
        <p:blipFill>
          <a:blip r:embed="rId3"/>
          <a:srcRect t="972" b="972"/>
          <a:stretch/>
        </p:blipFill>
        <p:spPr>
          <a:xfrm>
            <a:off x="4571275" y="152400"/>
            <a:ext cx="4443350" cy="4862350"/>
          </a:xfrm>
          <a:prstGeom prst="rect">
            <a:avLst/>
          </a:prstGeom>
          <a:noFill/>
          <a:ln>
            <a:noFill/>
          </a:ln>
        </p:spPr>
      </p:pic>
      <p:sp>
        <p:nvSpPr>
          <p:cNvPr id="1055" name="Google Shape;1055;p56">
            <a:extLst>
              <a:ext uri="{FF2B5EF4-FFF2-40B4-BE49-F238E27FC236}">
                <a16:creationId xmlns:a16="http://schemas.microsoft.com/office/drawing/2014/main" id="{E3BD0160-540A-6587-5094-0033BD0675F4}"/>
              </a:ext>
            </a:extLst>
          </p:cNvPr>
          <p:cNvSpPr/>
          <p:nvPr/>
        </p:nvSpPr>
        <p:spPr>
          <a:xfrm>
            <a:off x="3507997" y="4144932"/>
            <a:ext cx="2700684" cy="1139890"/>
          </a:xfrm>
          <a:custGeom>
            <a:avLst/>
            <a:gdLst/>
            <a:ahLst/>
            <a:cxnLst/>
            <a:rect l="l" t="t" r="r" b="b"/>
            <a:pathLst>
              <a:path w="51278" h="24556" extrusionOk="0">
                <a:moveTo>
                  <a:pt x="21492" y="0"/>
                </a:moveTo>
                <a:cubicBezTo>
                  <a:pt x="19860" y="0"/>
                  <a:pt x="18229" y="392"/>
                  <a:pt x="16839" y="1239"/>
                </a:cubicBezTo>
                <a:cubicBezTo>
                  <a:pt x="14712" y="2515"/>
                  <a:pt x="13344" y="4613"/>
                  <a:pt x="11702" y="6406"/>
                </a:cubicBezTo>
                <a:cubicBezTo>
                  <a:pt x="9939" y="8290"/>
                  <a:pt x="7994" y="9385"/>
                  <a:pt x="5623" y="10297"/>
                </a:cubicBezTo>
                <a:cubicBezTo>
                  <a:pt x="1368" y="11968"/>
                  <a:pt x="0" y="17683"/>
                  <a:pt x="3769" y="20783"/>
                </a:cubicBezTo>
                <a:cubicBezTo>
                  <a:pt x="5309" y="22051"/>
                  <a:pt x="7337" y="22459"/>
                  <a:pt x="9365" y="22459"/>
                </a:cubicBezTo>
                <a:cubicBezTo>
                  <a:pt x="10059" y="22459"/>
                  <a:pt x="10754" y="22411"/>
                  <a:pt x="11429" y="22333"/>
                </a:cubicBezTo>
                <a:cubicBezTo>
                  <a:pt x="13732" y="22071"/>
                  <a:pt x="16013" y="21494"/>
                  <a:pt x="18310" y="21494"/>
                </a:cubicBezTo>
                <a:cubicBezTo>
                  <a:pt x="18681" y="21494"/>
                  <a:pt x="19051" y="21509"/>
                  <a:pt x="19423" y="21543"/>
                </a:cubicBezTo>
                <a:cubicBezTo>
                  <a:pt x="21976" y="21756"/>
                  <a:pt x="24317" y="22850"/>
                  <a:pt x="26748" y="23640"/>
                </a:cubicBezTo>
                <a:cubicBezTo>
                  <a:pt x="28292" y="24148"/>
                  <a:pt x="29949" y="24556"/>
                  <a:pt x="31566" y="24556"/>
                </a:cubicBezTo>
                <a:cubicBezTo>
                  <a:pt x="32464" y="24556"/>
                  <a:pt x="33349" y="24430"/>
                  <a:pt x="34195" y="24126"/>
                </a:cubicBezTo>
                <a:cubicBezTo>
                  <a:pt x="36292" y="23367"/>
                  <a:pt x="37903" y="21664"/>
                  <a:pt x="39970" y="20905"/>
                </a:cubicBezTo>
                <a:cubicBezTo>
                  <a:pt x="42341" y="19993"/>
                  <a:pt x="45107" y="20388"/>
                  <a:pt x="47448" y="19324"/>
                </a:cubicBezTo>
                <a:cubicBezTo>
                  <a:pt x="49758" y="18291"/>
                  <a:pt x="51278" y="15737"/>
                  <a:pt x="51156" y="13214"/>
                </a:cubicBezTo>
                <a:cubicBezTo>
                  <a:pt x="51004" y="10692"/>
                  <a:pt x="49180" y="8321"/>
                  <a:pt x="46779" y="7531"/>
                </a:cubicBezTo>
                <a:cubicBezTo>
                  <a:pt x="45951" y="7259"/>
                  <a:pt x="45095" y="7163"/>
                  <a:pt x="44225" y="7163"/>
                </a:cubicBezTo>
                <a:cubicBezTo>
                  <a:pt x="42152" y="7163"/>
                  <a:pt x="39998" y="7706"/>
                  <a:pt x="37935" y="7706"/>
                </a:cubicBezTo>
                <a:cubicBezTo>
                  <a:pt x="36988" y="7706"/>
                  <a:pt x="36060" y="7591"/>
                  <a:pt x="35168" y="7257"/>
                </a:cubicBezTo>
                <a:cubicBezTo>
                  <a:pt x="33314" y="6558"/>
                  <a:pt x="31916" y="5038"/>
                  <a:pt x="30396" y="3731"/>
                </a:cubicBezTo>
                <a:cubicBezTo>
                  <a:pt x="28542" y="2120"/>
                  <a:pt x="26353" y="843"/>
                  <a:pt x="23952" y="296"/>
                </a:cubicBezTo>
                <a:cubicBezTo>
                  <a:pt x="23153" y="102"/>
                  <a:pt x="22322" y="0"/>
                  <a:pt x="214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6" name="Google Shape;1056;p56">
            <a:extLst>
              <a:ext uri="{FF2B5EF4-FFF2-40B4-BE49-F238E27FC236}">
                <a16:creationId xmlns:a16="http://schemas.microsoft.com/office/drawing/2014/main" id="{32CF92B4-1FF9-495F-7850-882E902A18AE}"/>
              </a:ext>
            </a:extLst>
          </p:cNvPr>
          <p:cNvSpPr/>
          <p:nvPr/>
        </p:nvSpPr>
        <p:spPr>
          <a:xfrm>
            <a:off x="325825" y="336834"/>
            <a:ext cx="1230204" cy="597255"/>
          </a:xfrm>
          <a:custGeom>
            <a:avLst/>
            <a:gdLst/>
            <a:ahLst/>
            <a:cxnLst/>
            <a:rect l="l" t="t" r="r" b="b"/>
            <a:pathLst>
              <a:path w="58756" h="38384" extrusionOk="0">
                <a:moveTo>
                  <a:pt x="32339" y="1"/>
                </a:moveTo>
                <a:cubicBezTo>
                  <a:pt x="31819" y="1"/>
                  <a:pt x="31300" y="48"/>
                  <a:pt x="30792" y="146"/>
                </a:cubicBezTo>
                <a:cubicBezTo>
                  <a:pt x="27479" y="785"/>
                  <a:pt x="24682" y="3277"/>
                  <a:pt x="23132" y="6286"/>
                </a:cubicBezTo>
                <a:cubicBezTo>
                  <a:pt x="22220" y="8049"/>
                  <a:pt x="21673" y="9994"/>
                  <a:pt x="20579" y="11666"/>
                </a:cubicBezTo>
                <a:cubicBezTo>
                  <a:pt x="19606" y="13156"/>
                  <a:pt x="18208" y="14341"/>
                  <a:pt x="16597" y="15070"/>
                </a:cubicBezTo>
                <a:cubicBezTo>
                  <a:pt x="14074" y="16195"/>
                  <a:pt x="10913" y="16347"/>
                  <a:pt x="9120" y="18475"/>
                </a:cubicBezTo>
                <a:cubicBezTo>
                  <a:pt x="7569" y="20329"/>
                  <a:pt x="7661" y="23095"/>
                  <a:pt x="6323" y="25101"/>
                </a:cubicBezTo>
                <a:cubicBezTo>
                  <a:pt x="5533" y="26286"/>
                  <a:pt x="4348" y="27107"/>
                  <a:pt x="3223" y="27958"/>
                </a:cubicBezTo>
                <a:cubicBezTo>
                  <a:pt x="1764" y="29144"/>
                  <a:pt x="1" y="30694"/>
                  <a:pt x="31" y="32548"/>
                </a:cubicBezTo>
                <a:cubicBezTo>
                  <a:pt x="62" y="34068"/>
                  <a:pt x="1065" y="35466"/>
                  <a:pt x="2372" y="36256"/>
                </a:cubicBezTo>
                <a:cubicBezTo>
                  <a:pt x="3679" y="37077"/>
                  <a:pt x="5199" y="37381"/>
                  <a:pt x="6718" y="37624"/>
                </a:cubicBezTo>
                <a:cubicBezTo>
                  <a:pt x="10731" y="38232"/>
                  <a:pt x="14804" y="38293"/>
                  <a:pt x="18846" y="38323"/>
                </a:cubicBezTo>
                <a:cubicBezTo>
                  <a:pt x="23375" y="38354"/>
                  <a:pt x="27874" y="38384"/>
                  <a:pt x="32403" y="38384"/>
                </a:cubicBezTo>
                <a:cubicBezTo>
                  <a:pt x="36445" y="38384"/>
                  <a:pt x="39911" y="38293"/>
                  <a:pt x="43953" y="38019"/>
                </a:cubicBezTo>
                <a:cubicBezTo>
                  <a:pt x="47297" y="37746"/>
                  <a:pt x="51066" y="37442"/>
                  <a:pt x="54045" y="35922"/>
                </a:cubicBezTo>
                <a:cubicBezTo>
                  <a:pt x="57601" y="34098"/>
                  <a:pt x="58756" y="30724"/>
                  <a:pt x="58178" y="27411"/>
                </a:cubicBezTo>
                <a:cubicBezTo>
                  <a:pt x="57510" y="23733"/>
                  <a:pt x="53710" y="21393"/>
                  <a:pt x="52616" y="17836"/>
                </a:cubicBezTo>
                <a:cubicBezTo>
                  <a:pt x="52312" y="16773"/>
                  <a:pt x="52221" y="15678"/>
                  <a:pt x="52038" y="14584"/>
                </a:cubicBezTo>
                <a:cubicBezTo>
                  <a:pt x="51552" y="11940"/>
                  <a:pt x="50123" y="9295"/>
                  <a:pt x="47661" y="8262"/>
                </a:cubicBezTo>
                <a:cubicBezTo>
                  <a:pt x="45169" y="7259"/>
                  <a:pt x="41825" y="7836"/>
                  <a:pt x="40275" y="5678"/>
                </a:cubicBezTo>
                <a:cubicBezTo>
                  <a:pt x="39911" y="5162"/>
                  <a:pt x="39698" y="4584"/>
                  <a:pt x="39424" y="4007"/>
                </a:cubicBezTo>
                <a:cubicBezTo>
                  <a:pt x="38112" y="1459"/>
                  <a:pt x="35209" y="1"/>
                  <a:pt x="323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7" name="Google Shape;1057;p56">
            <a:extLst>
              <a:ext uri="{FF2B5EF4-FFF2-40B4-BE49-F238E27FC236}">
                <a16:creationId xmlns:a16="http://schemas.microsoft.com/office/drawing/2014/main" id="{1DFD5768-C079-FE28-8DBF-0E63C71BCF03}"/>
              </a:ext>
            </a:extLst>
          </p:cNvPr>
          <p:cNvSpPr/>
          <p:nvPr/>
        </p:nvSpPr>
        <p:spPr>
          <a:xfrm rot="1061686">
            <a:off x="4115542" y="-324222"/>
            <a:ext cx="1586458" cy="1727440"/>
          </a:xfrm>
          <a:custGeom>
            <a:avLst/>
            <a:gdLst/>
            <a:ahLst/>
            <a:cxnLst/>
            <a:rect l="l" t="t" r="r" b="b"/>
            <a:pathLst>
              <a:path w="23588" h="25686" fill="none" extrusionOk="0">
                <a:moveTo>
                  <a:pt x="22129" y="14682"/>
                </a:moveTo>
                <a:cubicBezTo>
                  <a:pt x="20183" y="13588"/>
                  <a:pt x="17508" y="14591"/>
                  <a:pt x="16475" y="16475"/>
                </a:cubicBezTo>
                <a:cubicBezTo>
                  <a:pt x="15837" y="17630"/>
                  <a:pt x="15928" y="19424"/>
                  <a:pt x="17204" y="19940"/>
                </a:cubicBezTo>
                <a:cubicBezTo>
                  <a:pt x="18390" y="20396"/>
                  <a:pt x="19697" y="19393"/>
                  <a:pt x="20031" y="18238"/>
                </a:cubicBezTo>
                <a:cubicBezTo>
                  <a:pt x="20244" y="17478"/>
                  <a:pt x="20092" y="16566"/>
                  <a:pt x="19454" y="16019"/>
                </a:cubicBezTo>
                <a:cubicBezTo>
                  <a:pt x="18815" y="15442"/>
                  <a:pt x="17782" y="15381"/>
                  <a:pt x="16931" y="15654"/>
                </a:cubicBezTo>
                <a:cubicBezTo>
                  <a:pt x="15077" y="16202"/>
                  <a:pt x="13861" y="17813"/>
                  <a:pt x="12554" y="19180"/>
                </a:cubicBezTo>
                <a:cubicBezTo>
                  <a:pt x="11247" y="20579"/>
                  <a:pt x="9454" y="21886"/>
                  <a:pt x="7539" y="21521"/>
                </a:cubicBezTo>
                <a:cubicBezTo>
                  <a:pt x="6657" y="21338"/>
                  <a:pt x="5806" y="20700"/>
                  <a:pt x="5745" y="19849"/>
                </a:cubicBezTo>
                <a:cubicBezTo>
                  <a:pt x="5715" y="18846"/>
                  <a:pt x="6840" y="18117"/>
                  <a:pt x="7873" y="17934"/>
                </a:cubicBezTo>
                <a:cubicBezTo>
                  <a:pt x="9879" y="17569"/>
                  <a:pt x="11946" y="18299"/>
                  <a:pt x="13557" y="19484"/>
                </a:cubicBezTo>
                <a:cubicBezTo>
                  <a:pt x="14530" y="20183"/>
                  <a:pt x="15441" y="21247"/>
                  <a:pt x="15320" y="22372"/>
                </a:cubicBezTo>
                <a:cubicBezTo>
                  <a:pt x="15198" y="23284"/>
                  <a:pt x="14499" y="24013"/>
                  <a:pt x="13770" y="24560"/>
                </a:cubicBezTo>
                <a:cubicBezTo>
                  <a:pt x="13040" y="25108"/>
                  <a:pt x="12250" y="25594"/>
                  <a:pt x="11308" y="25655"/>
                </a:cubicBezTo>
                <a:cubicBezTo>
                  <a:pt x="10396" y="25685"/>
                  <a:pt x="9393" y="25199"/>
                  <a:pt x="9180" y="24348"/>
                </a:cubicBezTo>
                <a:cubicBezTo>
                  <a:pt x="8846" y="23162"/>
                  <a:pt x="10122" y="22129"/>
                  <a:pt x="11308" y="21734"/>
                </a:cubicBezTo>
                <a:cubicBezTo>
                  <a:pt x="12524" y="21338"/>
                  <a:pt x="13922" y="21186"/>
                  <a:pt x="14742" y="20244"/>
                </a:cubicBezTo>
                <a:cubicBezTo>
                  <a:pt x="15563" y="19332"/>
                  <a:pt x="15533" y="17965"/>
                  <a:pt x="15168" y="16810"/>
                </a:cubicBezTo>
                <a:cubicBezTo>
                  <a:pt x="14894" y="15806"/>
                  <a:pt x="14347" y="14834"/>
                  <a:pt x="13466" y="14226"/>
                </a:cubicBezTo>
                <a:cubicBezTo>
                  <a:pt x="12493" y="13557"/>
                  <a:pt x="11186" y="13436"/>
                  <a:pt x="9970" y="13496"/>
                </a:cubicBezTo>
                <a:cubicBezTo>
                  <a:pt x="8481" y="13557"/>
                  <a:pt x="6931" y="13861"/>
                  <a:pt x="5776" y="14773"/>
                </a:cubicBezTo>
                <a:cubicBezTo>
                  <a:pt x="4195" y="15989"/>
                  <a:pt x="3709" y="18299"/>
                  <a:pt x="4590" y="20031"/>
                </a:cubicBezTo>
                <a:cubicBezTo>
                  <a:pt x="5472" y="21794"/>
                  <a:pt x="7630" y="22889"/>
                  <a:pt x="9636" y="22585"/>
                </a:cubicBezTo>
                <a:cubicBezTo>
                  <a:pt x="11642" y="22311"/>
                  <a:pt x="13344" y="20670"/>
                  <a:pt x="13648" y="18755"/>
                </a:cubicBezTo>
                <a:cubicBezTo>
                  <a:pt x="13739" y="18208"/>
                  <a:pt x="13739" y="17661"/>
                  <a:pt x="13527" y="17144"/>
                </a:cubicBezTo>
                <a:cubicBezTo>
                  <a:pt x="13131" y="16141"/>
                  <a:pt x="12037" y="15472"/>
                  <a:pt x="10943" y="15351"/>
                </a:cubicBezTo>
                <a:cubicBezTo>
                  <a:pt x="9818" y="15229"/>
                  <a:pt x="8724" y="15563"/>
                  <a:pt x="7751" y="16110"/>
                </a:cubicBezTo>
                <a:cubicBezTo>
                  <a:pt x="7326" y="16354"/>
                  <a:pt x="6900" y="16658"/>
                  <a:pt x="6657" y="17083"/>
                </a:cubicBezTo>
                <a:cubicBezTo>
                  <a:pt x="6080" y="18056"/>
                  <a:pt x="6657" y="19424"/>
                  <a:pt x="7721" y="19940"/>
                </a:cubicBezTo>
                <a:cubicBezTo>
                  <a:pt x="8785" y="20457"/>
                  <a:pt x="10122" y="20183"/>
                  <a:pt x="11034" y="19484"/>
                </a:cubicBezTo>
                <a:cubicBezTo>
                  <a:pt x="11946" y="18785"/>
                  <a:pt x="12493" y="17752"/>
                  <a:pt x="12827" y="16658"/>
                </a:cubicBezTo>
                <a:cubicBezTo>
                  <a:pt x="13131" y="15594"/>
                  <a:pt x="13253" y="14469"/>
                  <a:pt x="13435" y="13344"/>
                </a:cubicBezTo>
                <a:cubicBezTo>
                  <a:pt x="13557" y="12554"/>
                  <a:pt x="13739" y="11703"/>
                  <a:pt x="14317" y="11126"/>
                </a:cubicBezTo>
                <a:cubicBezTo>
                  <a:pt x="14986" y="10396"/>
                  <a:pt x="16110" y="10153"/>
                  <a:pt x="17144" y="10305"/>
                </a:cubicBezTo>
                <a:cubicBezTo>
                  <a:pt x="18815" y="10518"/>
                  <a:pt x="20366" y="11794"/>
                  <a:pt x="20730" y="13375"/>
                </a:cubicBezTo>
                <a:cubicBezTo>
                  <a:pt x="21125" y="14986"/>
                  <a:pt x="20274" y="16779"/>
                  <a:pt x="18724" y="17448"/>
                </a:cubicBezTo>
                <a:cubicBezTo>
                  <a:pt x="17174" y="18117"/>
                  <a:pt x="15107" y="17478"/>
                  <a:pt x="14317" y="16019"/>
                </a:cubicBezTo>
                <a:cubicBezTo>
                  <a:pt x="13861" y="15259"/>
                  <a:pt x="13831" y="14317"/>
                  <a:pt x="13891" y="13436"/>
                </a:cubicBezTo>
                <a:cubicBezTo>
                  <a:pt x="14043" y="11612"/>
                  <a:pt x="14742" y="9758"/>
                  <a:pt x="16201" y="8572"/>
                </a:cubicBezTo>
                <a:cubicBezTo>
                  <a:pt x="17691" y="7387"/>
                  <a:pt x="19970" y="7083"/>
                  <a:pt x="21581" y="8116"/>
                </a:cubicBezTo>
                <a:cubicBezTo>
                  <a:pt x="23162" y="9150"/>
                  <a:pt x="23588" y="11642"/>
                  <a:pt x="22159" y="12858"/>
                </a:cubicBezTo>
                <a:cubicBezTo>
                  <a:pt x="20974" y="13922"/>
                  <a:pt x="18937" y="13709"/>
                  <a:pt x="17691" y="12676"/>
                </a:cubicBezTo>
                <a:cubicBezTo>
                  <a:pt x="16779" y="11977"/>
                  <a:pt x="16201" y="10913"/>
                  <a:pt x="16080" y="9788"/>
                </a:cubicBezTo>
                <a:cubicBezTo>
                  <a:pt x="15897" y="7630"/>
                  <a:pt x="17387" y="5350"/>
                  <a:pt x="16384" y="3405"/>
                </a:cubicBezTo>
                <a:cubicBezTo>
                  <a:pt x="15837" y="2341"/>
                  <a:pt x="14560" y="1673"/>
                  <a:pt x="13314" y="1642"/>
                </a:cubicBezTo>
                <a:cubicBezTo>
                  <a:pt x="12068" y="1612"/>
                  <a:pt x="10852" y="2159"/>
                  <a:pt x="9970" y="2980"/>
                </a:cubicBezTo>
                <a:cubicBezTo>
                  <a:pt x="9545" y="3344"/>
                  <a:pt x="9180" y="3770"/>
                  <a:pt x="9028" y="4287"/>
                </a:cubicBezTo>
                <a:cubicBezTo>
                  <a:pt x="8633" y="5442"/>
                  <a:pt x="9332" y="6749"/>
                  <a:pt x="10305" y="7569"/>
                </a:cubicBezTo>
                <a:cubicBezTo>
                  <a:pt x="11277" y="8360"/>
                  <a:pt x="12524" y="8815"/>
                  <a:pt x="13679" y="9423"/>
                </a:cubicBezTo>
                <a:cubicBezTo>
                  <a:pt x="14803" y="10001"/>
                  <a:pt x="15928" y="10822"/>
                  <a:pt x="16353" y="11977"/>
                </a:cubicBezTo>
                <a:cubicBezTo>
                  <a:pt x="16809" y="13223"/>
                  <a:pt x="16414" y="14591"/>
                  <a:pt x="15745" y="15746"/>
                </a:cubicBezTo>
                <a:cubicBezTo>
                  <a:pt x="15138" y="16810"/>
                  <a:pt x="14286" y="17782"/>
                  <a:pt x="13131" y="18329"/>
                </a:cubicBezTo>
                <a:cubicBezTo>
                  <a:pt x="11186" y="19272"/>
                  <a:pt x="8542" y="18633"/>
                  <a:pt x="7204" y="16931"/>
                </a:cubicBezTo>
                <a:cubicBezTo>
                  <a:pt x="5867" y="15259"/>
                  <a:pt x="5958" y="12706"/>
                  <a:pt x="7356" y="11095"/>
                </a:cubicBezTo>
                <a:cubicBezTo>
                  <a:pt x="7873" y="10457"/>
                  <a:pt x="8694" y="9940"/>
                  <a:pt x="9545" y="10062"/>
                </a:cubicBezTo>
                <a:cubicBezTo>
                  <a:pt x="10548" y="10183"/>
                  <a:pt x="11216" y="11217"/>
                  <a:pt x="11186" y="12189"/>
                </a:cubicBezTo>
                <a:cubicBezTo>
                  <a:pt x="11156" y="13132"/>
                  <a:pt x="10548" y="14013"/>
                  <a:pt x="9788" y="14621"/>
                </a:cubicBezTo>
                <a:cubicBezTo>
                  <a:pt x="8785" y="15472"/>
                  <a:pt x="7417" y="15989"/>
                  <a:pt x="6080" y="15867"/>
                </a:cubicBezTo>
                <a:cubicBezTo>
                  <a:pt x="4742" y="15746"/>
                  <a:pt x="3435" y="14955"/>
                  <a:pt x="2918" y="13770"/>
                </a:cubicBezTo>
                <a:cubicBezTo>
                  <a:pt x="2098" y="11946"/>
                  <a:pt x="3466" y="9727"/>
                  <a:pt x="5411" y="9119"/>
                </a:cubicBezTo>
                <a:cubicBezTo>
                  <a:pt x="7356" y="8481"/>
                  <a:pt x="9575" y="9241"/>
                  <a:pt x="11095" y="10609"/>
                </a:cubicBezTo>
                <a:cubicBezTo>
                  <a:pt x="12341" y="11733"/>
                  <a:pt x="13344" y="13344"/>
                  <a:pt x="15016" y="13709"/>
                </a:cubicBezTo>
                <a:cubicBezTo>
                  <a:pt x="16445" y="14044"/>
                  <a:pt x="18056" y="13192"/>
                  <a:pt x="18572" y="11885"/>
                </a:cubicBezTo>
                <a:cubicBezTo>
                  <a:pt x="19089" y="10548"/>
                  <a:pt x="18481" y="8937"/>
                  <a:pt x="17235" y="8116"/>
                </a:cubicBezTo>
                <a:cubicBezTo>
                  <a:pt x="16019" y="7326"/>
                  <a:pt x="14256" y="7387"/>
                  <a:pt x="13071" y="8238"/>
                </a:cubicBezTo>
                <a:cubicBezTo>
                  <a:pt x="11794" y="9150"/>
                  <a:pt x="10973" y="10852"/>
                  <a:pt x="9393" y="10913"/>
                </a:cubicBezTo>
                <a:cubicBezTo>
                  <a:pt x="8177" y="10943"/>
                  <a:pt x="7143" y="9758"/>
                  <a:pt x="7083" y="8603"/>
                </a:cubicBezTo>
                <a:cubicBezTo>
                  <a:pt x="7022" y="7417"/>
                  <a:pt x="7691" y="6293"/>
                  <a:pt x="8602" y="5502"/>
                </a:cubicBezTo>
                <a:cubicBezTo>
                  <a:pt x="9514" y="4682"/>
                  <a:pt x="10761" y="4074"/>
                  <a:pt x="11976" y="4287"/>
                </a:cubicBezTo>
                <a:cubicBezTo>
                  <a:pt x="13496" y="4560"/>
                  <a:pt x="14560" y="6171"/>
                  <a:pt x="14378" y="7630"/>
                </a:cubicBezTo>
                <a:cubicBezTo>
                  <a:pt x="14195" y="9089"/>
                  <a:pt x="12979" y="10305"/>
                  <a:pt x="11520" y="10791"/>
                </a:cubicBezTo>
                <a:cubicBezTo>
                  <a:pt x="10061" y="11247"/>
                  <a:pt x="8420" y="11065"/>
                  <a:pt x="6991" y="10487"/>
                </a:cubicBezTo>
                <a:cubicBezTo>
                  <a:pt x="5806" y="10031"/>
                  <a:pt x="4712" y="9302"/>
                  <a:pt x="4013" y="8268"/>
                </a:cubicBezTo>
                <a:cubicBezTo>
                  <a:pt x="2736" y="6384"/>
                  <a:pt x="3131" y="3679"/>
                  <a:pt x="4742" y="2098"/>
                </a:cubicBezTo>
                <a:cubicBezTo>
                  <a:pt x="6384" y="487"/>
                  <a:pt x="9028" y="1"/>
                  <a:pt x="11247" y="730"/>
                </a:cubicBezTo>
                <a:cubicBezTo>
                  <a:pt x="12311" y="1065"/>
                  <a:pt x="12888" y="2554"/>
                  <a:pt x="13040" y="3679"/>
                </a:cubicBezTo>
                <a:cubicBezTo>
                  <a:pt x="13192" y="4773"/>
                  <a:pt x="12615" y="6019"/>
                  <a:pt x="11551" y="6384"/>
                </a:cubicBezTo>
                <a:cubicBezTo>
                  <a:pt x="10578" y="6749"/>
                  <a:pt x="9514" y="6323"/>
                  <a:pt x="8511" y="6049"/>
                </a:cubicBezTo>
                <a:cubicBezTo>
                  <a:pt x="6596" y="5502"/>
                  <a:pt x="4469" y="5594"/>
                  <a:pt x="2766" y="6627"/>
                </a:cubicBezTo>
                <a:cubicBezTo>
                  <a:pt x="1095" y="7660"/>
                  <a:pt x="61" y="9819"/>
                  <a:pt x="639" y="11673"/>
                </a:cubicBezTo>
                <a:cubicBezTo>
                  <a:pt x="943" y="12585"/>
                  <a:pt x="1672" y="13436"/>
                  <a:pt x="2615" y="13557"/>
                </a:cubicBezTo>
                <a:cubicBezTo>
                  <a:pt x="3557" y="13648"/>
                  <a:pt x="4590" y="12737"/>
                  <a:pt x="4317" y="11825"/>
                </a:cubicBezTo>
                <a:cubicBezTo>
                  <a:pt x="4134" y="11126"/>
                  <a:pt x="3374" y="10730"/>
                  <a:pt x="2675" y="10822"/>
                </a:cubicBezTo>
                <a:cubicBezTo>
                  <a:pt x="1976" y="10913"/>
                  <a:pt x="1368" y="11399"/>
                  <a:pt x="1004" y="12007"/>
                </a:cubicBezTo>
                <a:cubicBezTo>
                  <a:pt x="0" y="13557"/>
                  <a:pt x="426" y="15806"/>
                  <a:pt x="1855" y="16961"/>
                </a:cubicBezTo>
                <a:cubicBezTo>
                  <a:pt x="3283" y="18117"/>
                  <a:pt x="5502" y="18147"/>
                  <a:pt x="6991" y="17053"/>
                </a:cubicBezTo>
              </a:path>
            </a:pathLst>
          </a:custGeom>
          <a:no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97537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1">
          <a:extLst>
            <a:ext uri="{FF2B5EF4-FFF2-40B4-BE49-F238E27FC236}">
              <a16:creationId xmlns:a16="http://schemas.microsoft.com/office/drawing/2014/main" id="{4156F6DB-BCC6-B84E-1D56-C590D2EBE5E8}"/>
            </a:ext>
          </a:extLst>
        </p:cNvPr>
        <p:cNvGrpSpPr/>
        <p:nvPr/>
      </p:nvGrpSpPr>
      <p:grpSpPr>
        <a:xfrm>
          <a:off x="0" y="0"/>
          <a:ext cx="0" cy="0"/>
          <a:chOff x="0" y="0"/>
          <a:chExt cx="0" cy="0"/>
        </a:xfrm>
      </p:grpSpPr>
      <p:sp>
        <p:nvSpPr>
          <p:cNvPr id="1052" name="Google Shape;1052;p56">
            <a:extLst>
              <a:ext uri="{FF2B5EF4-FFF2-40B4-BE49-F238E27FC236}">
                <a16:creationId xmlns:a16="http://schemas.microsoft.com/office/drawing/2014/main" id="{1A54C97A-1DF1-C056-2A95-EFD16900E708}"/>
              </a:ext>
            </a:extLst>
          </p:cNvPr>
          <p:cNvSpPr txBox="1">
            <a:spLocks noGrp="1"/>
          </p:cNvSpPr>
          <p:nvPr>
            <p:ph type="title"/>
          </p:nvPr>
        </p:nvSpPr>
        <p:spPr>
          <a:xfrm>
            <a:off x="129375" y="951179"/>
            <a:ext cx="4204870" cy="597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000" dirty="0"/>
              <a:t>Intersectional Literary Reflections</a:t>
            </a:r>
            <a:endParaRPr sz="2000" dirty="0"/>
          </a:p>
        </p:txBody>
      </p:sp>
      <p:sp>
        <p:nvSpPr>
          <p:cNvPr id="1053" name="Google Shape;1053;p56">
            <a:extLst>
              <a:ext uri="{FF2B5EF4-FFF2-40B4-BE49-F238E27FC236}">
                <a16:creationId xmlns:a16="http://schemas.microsoft.com/office/drawing/2014/main" id="{E3863E4B-6F7D-29B3-FD91-AF9623E0EBC8}"/>
              </a:ext>
            </a:extLst>
          </p:cNvPr>
          <p:cNvSpPr txBox="1">
            <a:spLocks noGrp="1"/>
          </p:cNvSpPr>
          <p:nvPr>
            <p:ph type="body" idx="1"/>
          </p:nvPr>
        </p:nvSpPr>
        <p:spPr>
          <a:xfrm>
            <a:off x="43275" y="1565569"/>
            <a:ext cx="4443350" cy="3577931"/>
          </a:xfrm>
          <a:prstGeom prst="rect">
            <a:avLst/>
          </a:prstGeom>
        </p:spPr>
        <p:txBody>
          <a:bodyPr spcFirstLastPara="1" wrap="square" lIns="91425" tIns="91425" rIns="91425" bIns="91425" anchor="ctr" anchorCtr="0">
            <a:noAutofit/>
          </a:bodyPr>
          <a:lstStyle/>
          <a:p>
            <a:pPr marL="0" indent="0">
              <a:buNone/>
            </a:pPr>
            <a:endParaRPr lang="en-US" sz="1800" dirty="0"/>
          </a:p>
          <a:p>
            <a:pPr marL="0" marR="0" algn="just">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In this exercise, teachers should support students to acquire a more profound and practical grasp of the intricate concept of intersectionality. </a:t>
            </a:r>
          </a:p>
          <a:p>
            <a:pPr marL="0" marR="0" algn="just">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 activity achieves multiple objectives. </a:t>
            </a:r>
          </a:p>
          <a:p>
            <a:pPr marL="342900" indent="-342900"/>
            <a:endParaRPr lang="en-US" sz="1800" dirty="0"/>
          </a:p>
          <a:p>
            <a:pPr marL="342900" indent="-342900"/>
            <a:endParaRPr lang="en-US" sz="1800" dirty="0"/>
          </a:p>
        </p:txBody>
      </p:sp>
      <p:pic>
        <p:nvPicPr>
          <p:cNvPr id="1054" name="Google Shape;1054;p56">
            <a:extLst>
              <a:ext uri="{FF2B5EF4-FFF2-40B4-BE49-F238E27FC236}">
                <a16:creationId xmlns:a16="http://schemas.microsoft.com/office/drawing/2014/main" id="{C0F809F5-A288-CC5F-FD3E-33C19FF0BD8E}"/>
              </a:ext>
            </a:extLst>
          </p:cNvPr>
          <p:cNvPicPr preferRelativeResize="0"/>
          <p:nvPr/>
        </p:nvPicPr>
        <p:blipFill>
          <a:blip r:embed="rId3"/>
          <a:srcRect l="4263" r="4263"/>
          <a:stretch/>
        </p:blipFill>
        <p:spPr>
          <a:xfrm>
            <a:off x="4571275" y="152400"/>
            <a:ext cx="4443350" cy="4862350"/>
          </a:xfrm>
          <a:prstGeom prst="rect">
            <a:avLst/>
          </a:prstGeom>
          <a:noFill/>
          <a:ln>
            <a:noFill/>
          </a:ln>
        </p:spPr>
      </p:pic>
      <p:sp>
        <p:nvSpPr>
          <p:cNvPr id="1055" name="Google Shape;1055;p56">
            <a:extLst>
              <a:ext uri="{FF2B5EF4-FFF2-40B4-BE49-F238E27FC236}">
                <a16:creationId xmlns:a16="http://schemas.microsoft.com/office/drawing/2014/main" id="{E3BD0160-540A-6587-5094-0033BD0675F4}"/>
              </a:ext>
            </a:extLst>
          </p:cNvPr>
          <p:cNvSpPr/>
          <p:nvPr/>
        </p:nvSpPr>
        <p:spPr>
          <a:xfrm>
            <a:off x="3507997" y="4144932"/>
            <a:ext cx="2700684" cy="1139890"/>
          </a:xfrm>
          <a:custGeom>
            <a:avLst/>
            <a:gdLst/>
            <a:ahLst/>
            <a:cxnLst/>
            <a:rect l="l" t="t" r="r" b="b"/>
            <a:pathLst>
              <a:path w="51278" h="24556" extrusionOk="0">
                <a:moveTo>
                  <a:pt x="21492" y="0"/>
                </a:moveTo>
                <a:cubicBezTo>
                  <a:pt x="19860" y="0"/>
                  <a:pt x="18229" y="392"/>
                  <a:pt x="16839" y="1239"/>
                </a:cubicBezTo>
                <a:cubicBezTo>
                  <a:pt x="14712" y="2515"/>
                  <a:pt x="13344" y="4613"/>
                  <a:pt x="11702" y="6406"/>
                </a:cubicBezTo>
                <a:cubicBezTo>
                  <a:pt x="9939" y="8290"/>
                  <a:pt x="7994" y="9385"/>
                  <a:pt x="5623" y="10297"/>
                </a:cubicBezTo>
                <a:cubicBezTo>
                  <a:pt x="1368" y="11968"/>
                  <a:pt x="0" y="17683"/>
                  <a:pt x="3769" y="20783"/>
                </a:cubicBezTo>
                <a:cubicBezTo>
                  <a:pt x="5309" y="22051"/>
                  <a:pt x="7337" y="22459"/>
                  <a:pt x="9365" y="22459"/>
                </a:cubicBezTo>
                <a:cubicBezTo>
                  <a:pt x="10059" y="22459"/>
                  <a:pt x="10754" y="22411"/>
                  <a:pt x="11429" y="22333"/>
                </a:cubicBezTo>
                <a:cubicBezTo>
                  <a:pt x="13732" y="22071"/>
                  <a:pt x="16013" y="21494"/>
                  <a:pt x="18310" y="21494"/>
                </a:cubicBezTo>
                <a:cubicBezTo>
                  <a:pt x="18681" y="21494"/>
                  <a:pt x="19051" y="21509"/>
                  <a:pt x="19423" y="21543"/>
                </a:cubicBezTo>
                <a:cubicBezTo>
                  <a:pt x="21976" y="21756"/>
                  <a:pt x="24317" y="22850"/>
                  <a:pt x="26748" y="23640"/>
                </a:cubicBezTo>
                <a:cubicBezTo>
                  <a:pt x="28292" y="24148"/>
                  <a:pt x="29949" y="24556"/>
                  <a:pt x="31566" y="24556"/>
                </a:cubicBezTo>
                <a:cubicBezTo>
                  <a:pt x="32464" y="24556"/>
                  <a:pt x="33349" y="24430"/>
                  <a:pt x="34195" y="24126"/>
                </a:cubicBezTo>
                <a:cubicBezTo>
                  <a:pt x="36292" y="23367"/>
                  <a:pt x="37903" y="21664"/>
                  <a:pt x="39970" y="20905"/>
                </a:cubicBezTo>
                <a:cubicBezTo>
                  <a:pt x="42341" y="19993"/>
                  <a:pt x="45107" y="20388"/>
                  <a:pt x="47448" y="19324"/>
                </a:cubicBezTo>
                <a:cubicBezTo>
                  <a:pt x="49758" y="18291"/>
                  <a:pt x="51278" y="15737"/>
                  <a:pt x="51156" y="13214"/>
                </a:cubicBezTo>
                <a:cubicBezTo>
                  <a:pt x="51004" y="10692"/>
                  <a:pt x="49180" y="8321"/>
                  <a:pt x="46779" y="7531"/>
                </a:cubicBezTo>
                <a:cubicBezTo>
                  <a:pt x="45951" y="7259"/>
                  <a:pt x="45095" y="7163"/>
                  <a:pt x="44225" y="7163"/>
                </a:cubicBezTo>
                <a:cubicBezTo>
                  <a:pt x="42152" y="7163"/>
                  <a:pt x="39998" y="7706"/>
                  <a:pt x="37935" y="7706"/>
                </a:cubicBezTo>
                <a:cubicBezTo>
                  <a:pt x="36988" y="7706"/>
                  <a:pt x="36060" y="7591"/>
                  <a:pt x="35168" y="7257"/>
                </a:cubicBezTo>
                <a:cubicBezTo>
                  <a:pt x="33314" y="6558"/>
                  <a:pt x="31916" y="5038"/>
                  <a:pt x="30396" y="3731"/>
                </a:cubicBezTo>
                <a:cubicBezTo>
                  <a:pt x="28542" y="2120"/>
                  <a:pt x="26353" y="843"/>
                  <a:pt x="23952" y="296"/>
                </a:cubicBezTo>
                <a:cubicBezTo>
                  <a:pt x="23153" y="102"/>
                  <a:pt x="22322" y="0"/>
                  <a:pt x="214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6" name="Google Shape;1056;p56">
            <a:extLst>
              <a:ext uri="{FF2B5EF4-FFF2-40B4-BE49-F238E27FC236}">
                <a16:creationId xmlns:a16="http://schemas.microsoft.com/office/drawing/2014/main" id="{32CF92B4-1FF9-495F-7850-882E902A18AE}"/>
              </a:ext>
            </a:extLst>
          </p:cNvPr>
          <p:cNvSpPr/>
          <p:nvPr/>
        </p:nvSpPr>
        <p:spPr>
          <a:xfrm>
            <a:off x="325825" y="336834"/>
            <a:ext cx="1230204" cy="597255"/>
          </a:xfrm>
          <a:custGeom>
            <a:avLst/>
            <a:gdLst/>
            <a:ahLst/>
            <a:cxnLst/>
            <a:rect l="l" t="t" r="r" b="b"/>
            <a:pathLst>
              <a:path w="58756" h="38384" extrusionOk="0">
                <a:moveTo>
                  <a:pt x="32339" y="1"/>
                </a:moveTo>
                <a:cubicBezTo>
                  <a:pt x="31819" y="1"/>
                  <a:pt x="31300" y="48"/>
                  <a:pt x="30792" y="146"/>
                </a:cubicBezTo>
                <a:cubicBezTo>
                  <a:pt x="27479" y="785"/>
                  <a:pt x="24682" y="3277"/>
                  <a:pt x="23132" y="6286"/>
                </a:cubicBezTo>
                <a:cubicBezTo>
                  <a:pt x="22220" y="8049"/>
                  <a:pt x="21673" y="9994"/>
                  <a:pt x="20579" y="11666"/>
                </a:cubicBezTo>
                <a:cubicBezTo>
                  <a:pt x="19606" y="13156"/>
                  <a:pt x="18208" y="14341"/>
                  <a:pt x="16597" y="15070"/>
                </a:cubicBezTo>
                <a:cubicBezTo>
                  <a:pt x="14074" y="16195"/>
                  <a:pt x="10913" y="16347"/>
                  <a:pt x="9120" y="18475"/>
                </a:cubicBezTo>
                <a:cubicBezTo>
                  <a:pt x="7569" y="20329"/>
                  <a:pt x="7661" y="23095"/>
                  <a:pt x="6323" y="25101"/>
                </a:cubicBezTo>
                <a:cubicBezTo>
                  <a:pt x="5533" y="26286"/>
                  <a:pt x="4348" y="27107"/>
                  <a:pt x="3223" y="27958"/>
                </a:cubicBezTo>
                <a:cubicBezTo>
                  <a:pt x="1764" y="29144"/>
                  <a:pt x="1" y="30694"/>
                  <a:pt x="31" y="32548"/>
                </a:cubicBezTo>
                <a:cubicBezTo>
                  <a:pt x="62" y="34068"/>
                  <a:pt x="1065" y="35466"/>
                  <a:pt x="2372" y="36256"/>
                </a:cubicBezTo>
                <a:cubicBezTo>
                  <a:pt x="3679" y="37077"/>
                  <a:pt x="5199" y="37381"/>
                  <a:pt x="6718" y="37624"/>
                </a:cubicBezTo>
                <a:cubicBezTo>
                  <a:pt x="10731" y="38232"/>
                  <a:pt x="14804" y="38293"/>
                  <a:pt x="18846" y="38323"/>
                </a:cubicBezTo>
                <a:cubicBezTo>
                  <a:pt x="23375" y="38354"/>
                  <a:pt x="27874" y="38384"/>
                  <a:pt x="32403" y="38384"/>
                </a:cubicBezTo>
                <a:cubicBezTo>
                  <a:pt x="36445" y="38384"/>
                  <a:pt x="39911" y="38293"/>
                  <a:pt x="43953" y="38019"/>
                </a:cubicBezTo>
                <a:cubicBezTo>
                  <a:pt x="47297" y="37746"/>
                  <a:pt x="51066" y="37442"/>
                  <a:pt x="54045" y="35922"/>
                </a:cubicBezTo>
                <a:cubicBezTo>
                  <a:pt x="57601" y="34098"/>
                  <a:pt x="58756" y="30724"/>
                  <a:pt x="58178" y="27411"/>
                </a:cubicBezTo>
                <a:cubicBezTo>
                  <a:pt x="57510" y="23733"/>
                  <a:pt x="53710" y="21393"/>
                  <a:pt x="52616" y="17836"/>
                </a:cubicBezTo>
                <a:cubicBezTo>
                  <a:pt x="52312" y="16773"/>
                  <a:pt x="52221" y="15678"/>
                  <a:pt x="52038" y="14584"/>
                </a:cubicBezTo>
                <a:cubicBezTo>
                  <a:pt x="51552" y="11940"/>
                  <a:pt x="50123" y="9295"/>
                  <a:pt x="47661" y="8262"/>
                </a:cubicBezTo>
                <a:cubicBezTo>
                  <a:pt x="45169" y="7259"/>
                  <a:pt x="41825" y="7836"/>
                  <a:pt x="40275" y="5678"/>
                </a:cubicBezTo>
                <a:cubicBezTo>
                  <a:pt x="39911" y="5162"/>
                  <a:pt x="39698" y="4584"/>
                  <a:pt x="39424" y="4007"/>
                </a:cubicBezTo>
                <a:cubicBezTo>
                  <a:pt x="38112" y="1459"/>
                  <a:pt x="35209" y="1"/>
                  <a:pt x="323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7" name="Google Shape;1057;p56">
            <a:extLst>
              <a:ext uri="{FF2B5EF4-FFF2-40B4-BE49-F238E27FC236}">
                <a16:creationId xmlns:a16="http://schemas.microsoft.com/office/drawing/2014/main" id="{1DFD5768-C079-FE28-8DBF-0E63C71BCF03}"/>
              </a:ext>
            </a:extLst>
          </p:cNvPr>
          <p:cNvSpPr/>
          <p:nvPr/>
        </p:nvSpPr>
        <p:spPr>
          <a:xfrm rot="1061686">
            <a:off x="4115542" y="-324222"/>
            <a:ext cx="1586458" cy="1727440"/>
          </a:xfrm>
          <a:custGeom>
            <a:avLst/>
            <a:gdLst/>
            <a:ahLst/>
            <a:cxnLst/>
            <a:rect l="l" t="t" r="r" b="b"/>
            <a:pathLst>
              <a:path w="23588" h="25686" fill="none" extrusionOk="0">
                <a:moveTo>
                  <a:pt x="22129" y="14682"/>
                </a:moveTo>
                <a:cubicBezTo>
                  <a:pt x="20183" y="13588"/>
                  <a:pt x="17508" y="14591"/>
                  <a:pt x="16475" y="16475"/>
                </a:cubicBezTo>
                <a:cubicBezTo>
                  <a:pt x="15837" y="17630"/>
                  <a:pt x="15928" y="19424"/>
                  <a:pt x="17204" y="19940"/>
                </a:cubicBezTo>
                <a:cubicBezTo>
                  <a:pt x="18390" y="20396"/>
                  <a:pt x="19697" y="19393"/>
                  <a:pt x="20031" y="18238"/>
                </a:cubicBezTo>
                <a:cubicBezTo>
                  <a:pt x="20244" y="17478"/>
                  <a:pt x="20092" y="16566"/>
                  <a:pt x="19454" y="16019"/>
                </a:cubicBezTo>
                <a:cubicBezTo>
                  <a:pt x="18815" y="15442"/>
                  <a:pt x="17782" y="15381"/>
                  <a:pt x="16931" y="15654"/>
                </a:cubicBezTo>
                <a:cubicBezTo>
                  <a:pt x="15077" y="16202"/>
                  <a:pt x="13861" y="17813"/>
                  <a:pt x="12554" y="19180"/>
                </a:cubicBezTo>
                <a:cubicBezTo>
                  <a:pt x="11247" y="20579"/>
                  <a:pt x="9454" y="21886"/>
                  <a:pt x="7539" y="21521"/>
                </a:cubicBezTo>
                <a:cubicBezTo>
                  <a:pt x="6657" y="21338"/>
                  <a:pt x="5806" y="20700"/>
                  <a:pt x="5745" y="19849"/>
                </a:cubicBezTo>
                <a:cubicBezTo>
                  <a:pt x="5715" y="18846"/>
                  <a:pt x="6840" y="18117"/>
                  <a:pt x="7873" y="17934"/>
                </a:cubicBezTo>
                <a:cubicBezTo>
                  <a:pt x="9879" y="17569"/>
                  <a:pt x="11946" y="18299"/>
                  <a:pt x="13557" y="19484"/>
                </a:cubicBezTo>
                <a:cubicBezTo>
                  <a:pt x="14530" y="20183"/>
                  <a:pt x="15441" y="21247"/>
                  <a:pt x="15320" y="22372"/>
                </a:cubicBezTo>
                <a:cubicBezTo>
                  <a:pt x="15198" y="23284"/>
                  <a:pt x="14499" y="24013"/>
                  <a:pt x="13770" y="24560"/>
                </a:cubicBezTo>
                <a:cubicBezTo>
                  <a:pt x="13040" y="25108"/>
                  <a:pt x="12250" y="25594"/>
                  <a:pt x="11308" y="25655"/>
                </a:cubicBezTo>
                <a:cubicBezTo>
                  <a:pt x="10396" y="25685"/>
                  <a:pt x="9393" y="25199"/>
                  <a:pt x="9180" y="24348"/>
                </a:cubicBezTo>
                <a:cubicBezTo>
                  <a:pt x="8846" y="23162"/>
                  <a:pt x="10122" y="22129"/>
                  <a:pt x="11308" y="21734"/>
                </a:cubicBezTo>
                <a:cubicBezTo>
                  <a:pt x="12524" y="21338"/>
                  <a:pt x="13922" y="21186"/>
                  <a:pt x="14742" y="20244"/>
                </a:cubicBezTo>
                <a:cubicBezTo>
                  <a:pt x="15563" y="19332"/>
                  <a:pt x="15533" y="17965"/>
                  <a:pt x="15168" y="16810"/>
                </a:cubicBezTo>
                <a:cubicBezTo>
                  <a:pt x="14894" y="15806"/>
                  <a:pt x="14347" y="14834"/>
                  <a:pt x="13466" y="14226"/>
                </a:cubicBezTo>
                <a:cubicBezTo>
                  <a:pt x="12493" y="13557"/>
                  <a:pt x="11186" y="13436"/>
                  <a:pt x="9970" y="13496"/>
                </a:cubicBezTo>
                <a:cubicBezTo>
                  <a:pt x="8481" y="13557"/>
                  <a:pt x="6931" y="13861"/>
                  <a:pt x="5776" y="14773"/>
                </a:cubicBezTo>
                <a:cubicBezTo>
                  <a:pt x="4195" y="15989"/>
                  <a:pt x="3709" y="18299"/>
                  <a:pt x="4590" y="20031"/>
                </a:cubicBezTo>
                <a:cubicBezTo>
                  <a:pt x="5472" y="21794"/>
                  <a:pt x="7630" y="22889"/>
                  <a:pt x="9636" y="22585"/>
                </a:cubicBezTo>
                <a:cubicBezTo>
                  <a:pt x="11642" y="22311"/>
                  <a:pt x="13344" y="20670"/>
                  <a:pt x="13648" y="18755"/>
                </a:cubicBezTo>
                <a:cubicBezTo>
                  <a:pt x="13739" y="18208"/>
                  <a:pt x="13739" y="17661"/>
                  <a:pt x="13527" y="17144"/>
                </a:cubicBezTo>
                <a:cubicBezTo>
                  <a:pt x="13131" y="16141"/>
                  <a:pt x="12037" y="15472"/>
                  <a:pt x="10943" y="15351"/>
                </a:cubicBezTo>
                <a:cubicBezTo>
                  <a:pt x="9818" y="15229"/>
                  <a:pt x="8724" y="15563"/>
                  <a:pt x="7751" y="16110"/>
                </a:cubicBezTo>
                <a:cubicBezTo>
                  <a:pt x="7326" y="16354"/>
                  <a:pt x="6900" y="16658"/>
                  <a:pt x="6657" y="17083"/>
                </a:cubicBezTo>
                <a:cubicBezTo>
                  <a:pt x="6080" y="18056"/>
                  <a:pt x="6657" y="19424"/>
                  <a:pt x="7721" y="19940"/>
                </a:cubicBezTo>
                <a:cubicBezTo>
                  <a:pt x="8785" y="20457"/>
                  <a:pt x="10122" y="20183"/>
                  <a:pt x="11034" y="19484"/>
                </a:cubicBezTo>
                <a:cubicBezTo>
                  <a:pt x="11946" y="18785"/>
                  <a:pt x="12493" y="17752"/>
                  <a:pt x="12827" y="16658"/>
                </a:cubicBezTo>
                <a:cubicBezTo>
                  <a:pt x="13131" y="15594"/>
                  <a:pt x="13253" y="14469"/>
                  <a:pt x="13435" y="13344"/>
                </a:cubicBezTo>
                <a:cubicBezTo>
                  <a:pt x="13557" y="12554"/>
                  <a:pt x="13739" y="11703"/>
                  <a:pt x="14317" y="11126"/>
                </a:cubicBezTo>
                <a:cubicBezTo>
                  <a:pt x="14986" y="10396"/>
                  <a:pt x="16110" y="10153"/>
                  <a:pt x="17144" y="10305"/>
                </a:cubicBezTo>
                <a:cubicBezTo>
                  <a:pt x="18815" y="10518"/>
                  <a:pt x="20366" y="11794"/>
                  <a:pt x="20730" y="13375"/>
                </a:cubicBezTo>
                <a:cubicBezTo>
                  <a:pt x="21125" y="14986"/>
                  <a:pt x="20274" y="16779"/>
                  <a:pt x="18724" y="17448"/>
                </a:cubicBezTo>
                <a:cubicBezTo>
                  <a:pt x="17174" y="18117"/>
                  <a:pt x="15107" y="17478"/>
                  <a:pt x="14317" y="16019"/>
                </a:cubicBezTo>
                <a:cubicBezTo>
                  <a:pt x="13861" y="15259"/>
                  <a:pt x="13831" y="14317"/>
                  <a:pt x="13891" y="13436"/>
                </a:cubicBezTo>
                <a:cubicBezTo>
                  <a:pt x="14043" y="11612"/>
                  <a:pt x="14742" y="9758"/>
                  <a:pt x="16201" y="8572"/>
                </a:cubicBezTo>
                <a:cubicBezTo>
                  <a:pt x="17691" y="7387"/>
                  <a:pt x="19970" y="7083"/>
                  <a:pt x="21581" y="8116"/>
                </a:cubicBezTo>
                <a:cubicBezTo>
                  <a:pt x="23162" y="9150"/>
                  <a:pt x="23588" y="11642"/>
                  <a:pt x="22159" y="12858"/>
                </a:cubicBezTo>
                <a:cubicBezTo>
                  <a:pt x="20974" y="13922"/>
                  <a:pt x="18937" y="13709"/>
                  <a:pt x="17691" y="12676"/>
                </a:cubicBezTo>
                <a:cubicBezTo>
                  <a:pt x="16779" y="11977"/>
                  <a:pt x="16201" y="10913"/>
                  <a:pt x="16080" y="9788"/>
                </a:cubicBezTo>
                <a:cubicBezTo>
                  <a:pt x="15897" y="7630"/>
                  <a:pt x="17387" y="5350"/>
                  <a:pt x="16384" y="3405"/>
                </a:cubicBezTo>
                <a:cubicBezTo>
                  <a:pt x="15837" y="2341"/>
                  <a:pt x="14560" y="1673"/>
                  <a:pt x="13314" y="1642"/>
                </a:cubicBezTo>
                <a:cubicBezTo>
                  <a:pt x="12068" y="1612"/>
                  <a:pt x="10852" y="2159"/>
                  <a:pt x="9970" y="2980"/>
                </a:cubicBezTo>
                <a:cubicBezTo>
                  <a:pt x="9545" y="3344"/>
                  <a:pt x="9180" y="3770"/>
                  <a:pt x="9028" y="4287"/>
                </a:cubicBezTo>
                <a:cubicBezTo>
                  <a:pt x="8633" y="5442"/>
                  <a:pt x="9332" y="6749"/>
                  <a:pt x="10305" y="7569"/>
                </a:cubicBezTo>
                <a:cubicBezTo>
                  <a:pt x="11277" y="8360"/>
                  <a:pt x="12524" y="8815"/>
                  <a:pt x="13679" y="9423"/>
                </a:cubicBezTo>
                <a:cubicBezTo>
                  <a:pt x="14803" y="10001"/>
                  <a:pt x="15928" y="10822"/>
                  <a:pt x="16353" y="11977"/>
                </a:cubicBezTo>
                <a:cubicBezTo>
                  <a:pt x="16809" y="13223"/>
                  <a:pt x="16414" y="14591"/>
                  <a:pt x="15745" y="15746"/>
                </a:cubicBezTo>
                <a:cubicBezTo>
                  <a:pt x="15138" y="16810"/>
                  <a:pt x="14286" y="17782"/>
                  <a:pt x="13131" y="18329"/>
                </a:cubicBezTo>
                <a:cubicBezTo>
                  <a:pt x="11186" y="19272"/>
                  <a:pt x="8542" y="18633"/>
                  <a:pt x="7204" y="16931"/>
                </a:cubicBezTo>
                <a:cubicBezTo>
                  <a:pt x="5867" y="15259"/>
                  <a:pt x="5958" y="12706"/>
                  <a:pt x="7356" y="11095"/>
                </a:cubicBezTo>
                <a:cubicBezTo>
                  <a:pt x="7873" y="10457"/>
                  <a:pt x="8694" y="9940"/>
                  <a:pt x="9545" y="10062"/>
                </a:cubicBezTo>
                <a:cubicBezTo>
                  <a:pt x="10548" y="10183"/>
                  <a:pt x="11216" y="11217"/>
                  <a:pt x="11186" y="12189"/>
                </a:cubicBezTo>
                <a:cubicBezTo>
                  <a:pt x="11156" y="13132"/>
                  <a:pt x="10548" y="14013"/>
                  <a:pt x="9788" y="14621"/>
                </a:cubicBezTo>
                <a:cubicBezTo>
                  <a:pt x="8785" y="15472"/>
                  <a:pt x="7417" y="15989"/>
                  <a:pt x="6080" y="15867"/>
                </a:cubicBezTo>
                <a:cubicBezTo>
                  <a:pt x="4742" y="15746"/>
                  <a:pt x="3435" y="14955"/>
                  <a:pt x="2918" y="13770"/>
                </a:cubicBezTo>
                <a:cubicBezTo>
                  <a:pt x="2098" y="11946"/>
                  <a:pt x="3466" y="9727"/>
                  <a:pt x="5411" y="9119"/>
                </a:cubicBezTo>
                <a:cubicBezTo>
                  <a:pt x="7356" y="8481"/>
                  <a:pt x="9575" y="9241"/>
                  <a:pt x="11095" y="10609"/>
                </a:cubicBezTo>
                <a:cubicBezTo>
                  <a:pt x="12341" y="11733"/>
                  <a:pt x="13344" y="13344"/>
                  <a:pt x="15016" y="13709"/>
                </a:cubicBezTo>
                <a:cubicBezTo>
                  <a:pt x="16445" y="14044"/>
                  <a:pt x="18056" y="13192"/>
                  <a:pt x="18572" y="11885"/>
                </a:cubicBezTo>
                <a:cubicBezTo>
                  <a:pt x="19089" y="10548"/>
                  <a:pt x="18481" y="8937"/>
                  <a:pt x="17235" y="8116"/>
                </a:cubicBezTo>
                <a:cubicBezTo>
                  <a:pt x="16019" y="7326"/>
                  <a:pt x="14256" y="7387"/>
                  <a:pt x="13071" y="8238"/>
                </a:cubicBezTo>
                <a:cubicBezTo>
                  <a:pt x="11794" y="9150"/>
                  <a:pt x="10973" y="10852"/>
                  <a:pt x="9393" y="10913"/>
                </a:cubicBezTo>
                <a:cubicBezTo>
                  <a:pt x="8177" y="10943"/>
                  <a:pt x="7143" y="9758"/>
                  <a:pt x="7083" y="8603"/>
                </a:cubicBezTo>
                <a:cubicBezTo>
                  <a:pt x="7022" y="7417"/>
                  <a:pt x="7691" y="6293"/>
                  <a:pt x="8602" y="5502"/>
                </a:cubicBezTo>
                <a:cubicBezTo>
                  <a:pt x="9514" y="4682"/>
                  <a:pt x="10761" y="4074"/>
                  <a:pt x="11976" y="4287"/>
                </a:cubicBezTo>
                <a:cubicBezTo>
                  <a:pt x="13496" y="4560"/>
                  <a:pt x="14560" y="6171"/>
                  <a:pt x="14378" y="7630"/>
                </a:cubicBezTo>
                <a:cubicBezTo>
                  <a:pt x="14195" y="9089"/>
                  <a:pt x="12979" y="10305"/>
                  <a:pt x="11520" y="10791"/>
                </a:cubicBezTo>
                <a:cubicBezTo>
                  <a:pt x="10061" y="11247"/>
                  <a:pt x="8420" y="11065"/>
                  <a:pt x="6991" y="10487"/>
                </a:cubicBezTo>
                <a:cubicBezTo>
                  <a:pt x="5806" y="10031"/>
                  <a:pt x="4712" y="9302"/>
                  <a:pt x="4013" y="8268"/>
                </a:cubicBezTo>
                <a:cubicBezTo>
                  <a:pt x="2736" y="6384"/>
                  <a:pt x="3131" y="3679"/>
                  <a:pt x="4742" y="2098"/>
                </a:cubicBezTo>
                <a:cubicBezTo>
                  <a:pt x="6384" y="487"/>
                  <a:pt x="9028" y="1"/>
                  <a:pt x="11247" y="730"/>
                </a:cubicBezTo>
                <a:cubicBezTo>
                  <a:pt x="12311" y="1065"/>
                  <a:pt x="12888" y="2554"/>
                  <a:pt x="13040" y="3679"/>
                </a:cubicBezTo>
                <a:cubicBezTo>
                  <a:pt x="13192" y="4773"/>
                  <a:pt x="12615" y="6019"/>
                  <a:pt x="11551" y="6384"/>
                </a:cubicBezTo>
                <a:cubicBezTo>
                  <a:pt x="10578" y="6749"/>
                  <a:pt x="9514" y="6323"/>
                  <a:pt x="8511" y="6049"/>
                </a:cubicBezTo>
                <a:cubicBezTo>
                  <a:pt x="6596" y="5502"/>
                  <a:pt x="4469" y="5594"/>
                  <a:pt x="2766" y="6627"/>
                </a:cubicBezTo>
                <a:cubicBezTo>
                  <a:pt x="1095" y="7660"/>
                  <a:pt x="61" y="9819"/>
                  <a:pt x="639" y="11673"/>
                </a:cubicBezTo>
                <a:cubicBezTo>
                  <a:pt x="943" y="12585"/>
                  <a:pt x="1672" y="13436"/>
                  <a:pt x="2615" y="13557"/>
                </a:cubicBezTo>
                <a:cubicBezTo>
                  <a:pt x="3557" y="13648"/>
                  <a:pt x="4590" y="12737"/>
                  <a:pt x="4317" y="11825"/>
                </a:cubicBezTo>
                <a:cubicBezTo>
                  <a:pt x="4134" y="11126"/>
                  <a:pt x="3374" y="10730"/>
                  <a:pt x="2675" y="10822"/>
                </a:cubicBezTo>
                <a:cubicBezTo>
                  <a:pt x="1976" y="10913"/>
                  <a:pt x="1368" y="11399"/>
                  <a:pt x="1004" y="12007"/>
                </a:cubicBezTo>
                <a:cubicBezTo>
                  <a:pt x="0" y="13557"/>
                  <a:pt x="426" y="15806"/>
                  <a:pt x="1855" y="16961"/>
                </a:cubicBezTo>
                <a:cubicBezTo>
                  <a:pt x="3283" y="18117"/>
                  <a:pt x="5502" y="18147"/>
                  <a:pt x="6991" y="17053"/>
                </a:cubicBezTo>
              </a:path>
            </a:pathLst>
          </a:custGeom>
          <a:no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93901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1">
          <a:extLst>
            <a:ext uri="{FF2B5EF4-FFF2-40B4-BE49-F238E27FC236}">
              <a16:creationId xmlns:a16="http://schemas.microsoft.com/office/drawing/2014/main" id="{4156F6DB-BCC6-B84E-1D56-C590D2EBE5E8}"/>
            </a:ext>
          </a:extLst>
        </p:cNvPr>
        <p:cNvGrpSpPr/>
        <p:nvPr/>
      </p:nvGrpSpPr>
      <p:grpSpPr>
        <a:xfrm>
          <a:off x="0" y="0"/>
          <a:ext cx="0" cy="0"/>
          <a:chOff x="0" y="0"/>
          <a:chExt cx="0" cy="0"/>
        </a:xfrm>
      </p:grpSpPr>
      <p:sp>
        <p:nvSpPr>
          <p:cNvPr id="1052" name="Google Shape;1052;p56">
            <a:extLst>
              <a:ext uri="{FF2B5EF4-FFF2-40B4-BE49-F238E27FC236}">
                <a16:creationId xmlns:a16="http://schemas.microsoft.com/office/drawing/2014/main" id="{1A54C97A-1DF1-C056-2A95-EFD16900E708}"/>
              </a:ext>
            </a:extLst>
          </p:cNvPr>
          <p:cNvSpPr txBox="1">
            <a:spLocks noGrp="1"/>
          </p:cNvSpPr>
          <p:nvPr>
            <p:ph type="title"/>
          </p:nvPr>
        </p:nvSpPr>
        <p:spPr>
          <a:xfrm>
            <a:off x="129375" y="951179"/>
            <a:ext cx="4204870" cy="597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000" dirty="0"/>
              <a:t>Intersectional Literary Reflections</a:t>
            </a:r>
            <a:endParaRPr sz="2000" dirty="0"/>
          </a:p>
        </p:txBody>
      </p:sp>
      <p:sp>
        <p:nvSpPr>
          <p:cNvPr id="1053" name="Google Shape;1053;p56">
            <a:extLst>
              <a:ext uri="{FF2B5EF4-FFF2-40B4-BE49-F238E27FC236}">
                <a16:creationId xmlns:a16="http://schemas.microsoft.com/office/drawing/2014/main" id="{E3863E4B-6F7D-29B3-FD91-AF9623E0EBC8}"/>
              </a:ext>
            </a:extLst>
          </p:cNvPr>
          <p:cNvSpPr txBox="1">
            <a:spLocks noGrp="1"/>
          </p:cNvSpPr>
          <p:nvPr>
            <p:ph type="body" idx="1"/>
          </p:nvPr>
        </p:nvSpPr>
        <p:spPr>
          <a:xfrm>
            <a:off x="43275" y="1565569"/>
            <a:ext cx="4443350" cy="3577931"/>
          </a:xfrm>
          <a:prstGeom prst="rect">
            <a:avLst/>
          </a:prstGeom>
        </p:spPr>
        <p:txBody>
          <a:bodyPr spcFirstLastPara="1" wrap="square" lIns="91425" tIns="91425" rIns="91425" bIns="91425" anchor="ctr" anchorCtr="0">
            <a:noAutofit/>
          </a:bodyPr>
          <a:lstStyle/>
          <a:p>
            <a:pPr marL="0" indent="0">
              <a:buNone/>
            </a:pPr>
            <a:endParaRPr lang="en-US" sz="1800" dirty="0"/>
          </a:p>
          <a:p>
            <a:pPr marL="0" marR="0" algn="just">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In a text such as </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Death of a Salesman</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for instance, students can compare the male and female characters in the novel based on class and traditional gender roles. </a:t>
            </a:r>
          </a:p>
          <a:p>
            <a:pPr marL="0" marR="0" algn="just">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Apart from comparing Willy Loman, who is struggling financially, with his prosperous neighbor Charley to illustrate themes of social stratification, students can examine the male characters and their pursuit of the American Dream. </a:t>
            </a:r>
          </a:p>
          <a:p>
            <a:pPr marL="342900" indent="-342900"/>
            <a:endParaRPr lang="en-US" sz="1800" dirty="0"/>
          </a:p>
          <a:p>
            <a:pPr marL="342900" indent="-342900"/>
            <a:endParaRPr lang="en-US" sz="1800" dirty="0"/>
          </a:p>
        </p:txBody>
      </p:sp>
      <p:pic>
        <p:nvPicPr>
          <p:cNvPr id="1054" name="Google Shape;1054;p56">
            <a:extLst>
              <a:ext uri="{FF2B5EF4-FFF2-40B4-BE49-F238E27FC236}">
                <a16:creationId xmlns:a16="http://schemas.microsoft.com/office/drawing/2014/main" id="{C0F809F5-A288-CC5F-FD3E-33C19FF0BD8E}"/>
              </a:ext>
            </a:extLst>
          </p:cNvPr>
          <p:cNvPicPr preferRelativeResize="0"/>
          <p:nvPr/>
        </p:nvPicPr>
        <p:blipFill>
          <a:blip r:embed="rId3"/>
          <a:srcRect l="19425" r="19425"/>
          <a:stretch/>
        </p:blipFill>
        <p:spPr>
          <a:xfrm>
            <a:off x="4571275" y="152400"/>
            <a:ext cx="4443350" cy="4862350"/>
          </a:xfrm>
          <a:prstGeom prst="rect">
            <a:avLst/>
          </a:prstGeom>
          <a:noFill/>
          <a:ln>
            <a:noFill/>
          </a:ln>
        </p:spPr>
      </p:pic>
      <p:sp>
        <p:nvSpPr>
          <p:cNvPr id="1055" name="Google Shape;1055;p56">
            <a:extLst>
              <a:ext uri="{FF2B5EF4-FFF2-40B4-BE49-F238E27FC236}">
                <a16:creationId xmlns:a16="http://schemas.microsoft.com/office/drawing/2014/main" id="{E3BD0160-540A-6587-5094-0033BD0675F4}"/>
              </a:ext>
            </a:extLst>
          </p:cNvPr>
          <p:cNvSpPr/>
          <p:nvPr/>
        </p:nvSpPr>
        <p:spPr>
          <a:xfrm>
            <a:off x="3507997" y="4144932"/>
            <a:ext cx="2700684" cy="1139890"/>
          </a:xfrm>
          <a:custGeom>
            <a:avLst/>
            <a:gdLst/>
            <a:ahLst/>
            <a:cxnLst/>
            <a:rect l="l" t="t" r="r" b="b"/>
            <a:pathLst>
              <a:path w="51278" h="24556" extrusionOk="0">
                <a:moveTo>
                  <a:pt x="21492" y="0"/>
                </a:moveTo>
                <a:cubicBezTo>
                  <a:pt x="19860" y="0"/>
                  <a:pt x="18229" y="392"/>
                  <a:pt x="16839" y="1239"/>
                </a:cubicBezTo>
                <a:cubicBezTo>
                  <a:pt x="14712" y="2515"/>
                  <a:pt x="13344" y="4613"/>
                  <a:pt x="11702" y="6406"/>
                </a:cubicBezTo>
                <a:cubicBezTo>
                  <a:pt x="9939" y="8290"/>
                  <a:pt x="7994" y="9385"/>
                  <a:pt x="5623" y="10297"/>
                </a:cubicBezTo>
                <a:cubicBezTo>
                  <a:pt x="1368" y="11968"/>
                  <a:pt x="0" y="17683"/>
                  <a:pt x="3769" y="20783"/>
                </a:cubicBezTo>
                <a:cubicBezTo>
                  <a:pt x="5309" y="22051"/>
                  <a:pt x="7337" y="22459"/>
                  <a:pt x="9365" y="22459"/>
                </a:cubicBezTo>
                <a:cubicBezTo>
                  <a:pt x="10059" y="22459"/>
                  <a:pt x="10754" y="22411"/>
                  <a:pt x="11429" y="22333"/>
                </a:cubicBezTo>
                <a:cubicBezTo>
                  <a:pt x="13732" y="22071"/>
                  <a:pt x="16013" y="21494"/>
                  <a:pt x="18310" y="21494"/>
                </a:cubicBezTo>
                <a:cubicBezTo>
                  <a:pt x="18681" y="21494"/>
                  <a:pt x="19051" y="21509"/>
                  <a:pt x="19423" y="21543"/>
                </a:cubicBezTo>
                <a:cubicBezTo>
                  <a:pt x="21976" y="21756"/>
                  <a:pt x="24317" y="22850"/>
                  <a:pt x="26748" y="23640"/>
                </a:cubicBezTo>
                <a:cubicBezTo>
                  <a:pt x="28292" y="24148"/>
                  <a:pt x="29949" y="24556"/>
                  <a:pt x="31566" y="24556"/>
                </a:cubicBezTo>
                <a:cubicBezTo>
                  <a:pt x="32464" y="24556"/>
                  <a:pt x="33349" y="24430"/>
                  <a:pt x="34195" y="24126"/>
                </a:cubicBezTo>
                <a:cubicBezTo>
                  <a:pt x="36292" y="23367"/>
                  <a:pt x="37903" y="21664"/>
                  <a:pt x="39970" y="20905"/>
                </a:cubicBezTo>
                <a:cubicBezTo>
                  <a:pt x="42341" y="19993"/>
                  <a:pt x="45107" y="20388"/>
                  <a:pt x="47448" y="19324"/>
                </a:cubicBezTo>
                <a:cubicBezTo>
                  <a:pt x="49758" y="18291"/>
                  <a:pt x="51278" y="15737"/>
                  <a:pt x="51156" y="13214"/>
                </a:cubicBezTo>
                <a:cubicBezTo>
                  <a:pt x="51004" y="10692"/>
                  <a:pt x="49180" y="8321"/>
                  <a:pt x="46779" y="7531"/>
                </a:cubicBezTo>
                <a:cubicBezTo>
                  <a:pt x="45951" y="7259"/>
                  <a:pt x="45095" y="7163"/>
                  <a:pt x="44225" y="7163"/>
                </a:cubicBezTo>
                <a:cubicBezTo>
                  <a:pt x="42152" y="7163"/>
                  <a:pt x="39998" y="7706"/>
                  <a:pt x="37935" y="7706"/>
                </a:cubicBezTo>
                <a:cubicBezTo>
                  <a:pt x="36988" y="7706"/>
                  <a:pt x="36060" y="7591"/>
                  <a:pt x="35168" y="7257"/>
                </a:cubicBezTo>
                <a:cubicBezTo>
                  <a:pt x="33314" y="6558"/>
                  <a:pt x="31916" y="5038"/>
                  <a:pt x="30396" y="3731"/>
                </a:cubicBezTo>
                <a:cubicBezTo>
                  <a:pt x="28542" y="2120"/>
                  <a:pt x="26353" y="843"/>
                  <a:pt x="23952" y="296"/>
                </a:cubicBezTo>
                <a:cubicBezTo>
                  <a:pt x="23153" y="102"/>
                  <a:pt x="22322" y="0"/>
                  <a:pt x="214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6" name="Google Shape;1056;p56">
            <a:extLst>
              <a:ext uri="{FF2B5EF4-FFF2-40B4-BE49-F238E27FC236}">
                <a16:creationId xmlns:a16="http://schemas.microsoft.com/office/drawing/2014/main" id="{32CF92B4-1FF9-495F-7850-882E902A18AE}"/>
              </a:ext>
            </a:extLst>
          </p:cNvPr>
          <p:cNvSpPr/>
          <p:nvPr/>
        </p:nvSpPr>
        <p:spPr>
          <a:xfrm>
            <a:off x="325825" y="336834"/>
            <a:ext cx="1230204" cy="597255"/>
          </a:xfrm>
          <a:custGeom>
            <a:avLst/>
            <a:gdLst/>
            <a:ahLst/>
            <a:cxnLst/>
            <a:rect l="l" t="t" r="r" b="b"/>
            <a:pathLst>
              <a:path w="58756" h="38384" extrusionOk="0">
                <a:moveTo>
                  <a:pt x="32339" y="1"/>
                </a:moveTo>
                <a:cubicBezTo>
                  <a:pt x="31819" y="1"/>
                  <a:pt x="31300" y="48"/>
                  <a:pt x="30792" y="146"/>
                </a:cubicBezTo>
                <a:cubicBezTo>
                  <a:pt x="27479" y="785"/>
                  <a:pt x="24682" y="3277"/>
                  <a:pt x="23132" y="6286"/>
                </a:cubicBezTo>
                <a:cubicBezTo>
                  <a:pt x="22220" y="8049"/>
                  <a:pt x="21673" y="9994"/>
                  <a:pt x="20579" y="11666"/>
                </a:cubicBezTo>
                <a:cubicBezTo>
                  <a:pt x="19606" y="13156"/>
                  <a:pt x="18208" y="14341"/>
                  <a:pt x="16597" y="15070"/>
                </a:cubicBezTo>
                <a:cubicBezTo>
                  <a:pt x="14074" y="16195"/>
                  <a:pt x="10913" y="16347"/>
                  <a:pt x="9120" y="18475"/>
                </a:cubicBezTo>
                <a:cubicBezTo>
                  <a:pt x="7569" y="20329"/>
                  <a:pt x="7661" y="23095"/>
                  <a:pt x="6323" y="25101"/>
                </a:cubicBezTo>
                <a:cubicBezTo>
                  <a:pt x="5533" y="26286"/>
                  <a:pt x="4348" y="27107"/>
                  <a:pt x="3223" y="27958"/>
                </a:cubicBezTo>
                <a:cubicBezTo>
                  <a:pt x="1764" y="29144"/>
                  <a:pt x="1" y="30694"/>
                  <a:pt x="31" y="32548"/>
                </a:cubicBezTo>
                <a:cubicBezTo>
                  <a:pt x="62" y="34068"/>
                  <a:pt x="1065" y="35466"/>
                  <a:pt x="2372" y="36256"/>
                </a:cubicBezTo>
                <a:cubicBezTo>
                  <a:pt x="3679" y="37077"/>
                  <a:pt x="5199" y="37381"/>
                  <a:pt x="6718" y="37624"/>
                </a:cubicBezTo>
                <a:cubicBezTo>
                  <a:pt x="10731" y="38232"/>
                  <a:pt x="14804" y="38293"/>
                  <a:pt x="18846" y="38323"/>
                </a:cubicBezTo>
                <a:cubicBezTo>
                  <a:pt x="23375" y="38354"/>
                  <a:pt x="27874" y="38384"/>
                  <a:pt x="32403" y="38384"/>
                </a:cubicBezTo>
                <a:cubicBezTo>
                  <a:pt x="36445" y="38384"/>
                  <a:pt x="39911" y="38293"/>
                  <a:pt x="43953" y="38019"/>
                </a:cubicBezTo>
                <a:cubicBezTo>
                  <a:pt x="47297" y="37746"/>
                  <a:pt x="51066" y="37442"/>
                  <a:pt x="54045" y="35922"/>
                </a:cubicBezTo>
                <a:cubicBezTo>
                  <a:pt x="57601" y="34098"/>
                  <a:pt x="58756" y="30724"/>
                  <a:pt x="58178" y="27411"/>
                </a:cubicBezTo>
                <a:cubicBezTo>
                  <a:pt x="57510" y="23733"/>
                  <a:pt x="53710" y="21393"/>
                  <a:pt x="52616" y="17836"/>
                </a:cubicBezTo>
                <a:cubicBezTo>
                  <a:pt x="52312" y="16773"/>
                  <a:pt x="52221" y="15678"/>
                  <a:pt x="52038" y="14584"/>
                </a:cubicBezTo>
                <a:cubicBezTo>
                  <a:pt x="51552" y="11940"/>
                  <a:pt x="50123" y="9295"/>
                  <a:pt x="47661" y="8262"/>
                </a:cubicBezTo>
                <a:cubicBezTo>
                  <a:pt x="45169" y="7259"/>
                  <a:pt x="41825" y="7836"/>
                  <a:pt x="40275" y="5678"/>
                </a:cubicBezTo>
                <a:cubicBezTo>
                  <a:pt x="39911" y="5162"/>
                  <a:pt x="39698" y="4584"/>
                  <a:pt x="39424" y="4007"/>
                </a:cubicBezTo>
                <a:cubicBezTo>
                  <a:pt x="38112" y="1459"/>
                  <a:pt x="35209" y="1"/>
                  <a:pt x="323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7" name="Google Shape;1057;p56">
            <a:extLst>
              <a:ext uri="{FF2B5EF4-FFF2-40B4-BE49-F238E27FC236}">
                <a16:creationId xmlns:a16="http://schemas.microsoft.com/office/drawing/2014/main" id="{1DFD5768-C079-FE28-8DBF-0E63C71BCF03}"/>
              </a:ext>
            </a:extLst>
          </p:cNvPr>
          <p:cNvSpPr/>
          <p:nvPr/>
        </p:nvSpPr>
        <p:spPr>
          <a:xfrm rot="1061686">
            <a:off x="4115542" y="-324222"/>
            <a:ext cx="1586458" cy="1727440"/>
          </a:xfrm>
          <a:custGeom>
            <a:avLst/>
            <a:gdLst/>
            <a:ahLst/>
            <a:cxnLst/>
            <a:rect l="l" t="t" r="r" b="b"/>
            <a:pathLst>
              <a:path w="23588" h="25686" fill="none" extrusionOk="0">
                <a:moveTo>
                  <a:pt x="22129" y="14682"/>
                </a:moveTo>
                <a:cubicBezTo>
                  <a:pt x="20183" y="13588"/>
                  <a:pt x="17508" y="14591"/>
                  <a:pt x="16475" y="16475"/>
                </a:cubicBezTo>
                <a:cubicBezTo>
                  <a:pt x="15837" y="17630"/>
                  <a:pt x="15928" y="19424"/>
                  <a:pt x="17204" y="19940"/>
                </a:cubicBezTo>
                <a:cubicBezTo>
                  <a:pt x="18390" y="20396"/>
                  <a:pt x="19697" y="19393"/>
                  <a:pt x="20031" y="18238"/>
                </a:cubicBezTo>
                <a:cubicBezTo>
                  <a:pt x="20244" y="17478"/>
                  <a:pt x="20092" y="16566"/>
                  <a:pt x="19454" y="16019"/>
                </a:cubicBezTo>
                <a:cubicBezTo>
                  <a:pt x="18815" y="15442"/>
                  <a:pt x="17782" y="15381"/>
                  <a:pt x="16931" y="15654"/>
                </a:cubicBezTo>
                <a:cubicBezTo>
                  <a:pt x="15077" y="16202"/>
                  <a:pt x="13861" y="17813"/>
                  <a:pt x="12554" y="19180"/>
                </a:cubicBezTo>
                <a:cubicBezTo>
                  <a:pt x="11247" y="20579"/>
                  <a:pt x="9454" y="21886"/>
                  <a:pt x="7539" y="21521"/>
                </a:cubicBezTo>
                <a:cubicBezTo>
                  <a:pt x="6657" y="21338"/>
                  <a:pt x="5806" y="20700"/>
                  <a:pt x="5745" y="19849"/>
                </a:cubicBezTo>
                <a:cubicBezTo>
                  <a:pt x="5715" y="18846"/>
                  <a:pt x="6840" y="18117"/>
                  <a:pt x="7873" y="17934"/>
                </a:cubicBezTo>
                <a:cubicBezTo>
                  <a:pt x="9879" y="17569"/>
                  <a:pt x="11946" y="18299"/>
                  <a:pt x="13557" y="19484"/>
                </a:cubicBezTo>
                <a:cubicBezTo>
                  <a:pt x="14530" y="20183"/>
                  <a:pt x="15441" y="21247"/>
                  <a:pt x="15320" y="22372"/>
                </a:cubicBezTo>
                <a:cubicBezTo>
                  <a:pt x="15198" y="23284"/>
                  <a:pt x="14499" y="24013"/>
                  <a:pt x="13770" y="24560"/>
                </a:cubicBezTo>
                <a:cubicBezTo>
                  <a:pt x="13040" y="25108"/>
                  <a:pt x="12250" y="25594"/>
                  <a:pt x="11308" y="25655"/>
                </a:cubicBezTo>
                <a:cubicBezTo>
                  <a:pt x="10396" y="25685"/>
                  <a:pt x="9393" y="25199"/>
                  <a:pt x="9180" y="24348"/>
                </a:cubicBezTo>
                <a:cubicBezTo>
                  <a:pt x="8846" y="23162"/>
                  <a:pt x="10122" y="22129"/>
                  <a:pt x="11308" y="21734"/>
                </a:cubicBezTo>
                <a:cubicBezTo>
                  <a:pt x="12524" y="21338"/>
                  <a:pt x="13922" y="21186"/>
                  <a:pt x="14742" y="20244"/>
                </a:cubicBezTo>
                <a:cubicBezTo>
                  <a:pt x="15563" y="19332"/>
                  <a:pt x="15533" y="17965"/>
                  <a:pt x="15168" y="16810"/>
                </a:cubicBezTo>
                <a:cubicBezTo>
                  <a:pt x="14894" y="15806"/>
                  <a:pt x="14347" y="14834"/>
                  <a:pt x="13466" y="14226"/>
                </a:cubicBezTo>
                <a:cubicBezTo>
                  <a:pt x="12493" y="13557"/>
                  <a:pt x="11186" y="13436"/>
                  <a:pt x="9970" y="13496"/>
                </a:cubicBezTo>
                <a:cubicBezTo>
                  <a:pt x="8481" y="13557"/>
                  <a:pt x="6931" y="13861"/>
                  <a:pt x="5776" y="14773"/>
                </a:cubicBezTo>
                <a:cubicBezTo>
                  <a:pt x="4195" y="15989"/>
                  <a:pt x="3709" y="18299"/>
                  <a:pt x="4590" y="20031"/>
                </a:cubicBezTo>
                <a:cubicBezTo>
                  <a:pt x="5472" y="21794"/>
                  <a:pt x="7630" y="22889"/>
                  <a:pt x="9636" y="22585"/>
                </a:cubicBezTo>
                <a:cubicBezTo>
                  <a:pt x="11642" y="22311"/>
                  <a:pt x="13344" y="20670"/>
                  <a:pt x="13648" y="18755"/>
                </a:cubicBezTo>
                <a:cubicBezTo>
                  <a:pt x="13739" y="18208"/>
                  <a:pt x="13739" y="17661"/>
                  <a:pt x="13527" y="17144"/>
                </a:cubicBezTo>
                <a:cubicBezTo>
                  <a:pt x="13131" y="16141"/>
                  <a:pt x="12037" y="15472"/>
                  <a:pt x="10943" y="15351"/>
                </a:cubicBezTo>
                <a:cubicBezTo>
                  <a:pt x="9818" y="15229"/>
                  <a:pt x="8724" y="15563"/>
                  <a:pt x="7751" y="16110"/>
                </a:cubicBezTo>
                <a:cubicBezTo>
                  <a:pt x="7326" y="16354"/>
                  <a:pt x="6900" y="16658"/>
                  <a:pt x="6657" y="17083"/>
                </a:cubicBezTo>
                <a:cubicBezTo>
                  <a:pt x="6080" y="18056"/>
                  <a:pt x="6657" y="19424"/>
                  <a:pt x="7721" y="19940"/>
                </a:cubicBezTo>
                <a:cubicBezTo>
                  <a:pt x="8785" y="20457"/>
                  <a:pt x="10122" y="20183"/>
                  <a:pt x="11034" y="19484"/>
                </a:cubicBezTo>
                <a:cubicBezTo>
                  <a:pt x="11946" y="18785"/>
                  <a:pt x="12493" y="17752"/>
                  <a:pt x="12827" y="16658"/>
                </a:cubicBezTo>
                <a:cubicBezTo>
                  <a:pt x="13131" y="15594"/>
                  <a:pt x="13253" y="14469"/>
                  <a:pt x="13435" y="13344"/>
                </a:cubicBezTo>
                <a:cubicBezTo>
                  <a:pt x="13557" y="12554"/>
                  <a:pt x="13739" y="11703"/>
                  <a:pt x="14317" y="11126"/>
                </a:cubicBezTo>
                <a:cubicBezTo>
                  <a:pt x="14986" y="10396"/>
                  <a:pt x="16110" y="10153"/>
                  <a:pt x="17144" y="10305"/>
                </a:cubicBezTo>
                <a:cubicBezTo>
                  <a:pt x="18815" y="10518"/>
                  <a:pt x="20366" y="11794"/>
                  <a:pt x="20730" y="13375"/>
                </a:cubicBezTo>
                <a:cubicBezTo>
                  <a:pt x="21125" y="14986"/>
                  <a:pt x="20274" y="16779"/>
                  <a:pt x="18724" y="17448"/>
                </a:cubicBezTo>
                <a:cubicBezTo>
                  <a:pt x="17174" y="18117"/>
                  <a:pt x="15107" y="17478"/>
                  <a:pt x="14317" y="16019"/>
                </a:cubicBezTo>
                <a:cubicBezTo>
                  <a:pt x="13861" y="15259"/>
                  <a:pt x="13831" y="14317"/>
                  <a:pt x="13891" y="13436"/>
                </a:cubicBezTo>
                <a:cubicBezTo>
                  <a:pt x="14043" y="11612"/>
                  <a:pt x="14742" y="9758"/>
                  <a:pt x="16201" y="8572"/>
                </a:cubicBezTo>
                <a:cubicBezTo>
                  <a:pt x="17691" y="7387"/>
                  <a:pt x="19970" y="7083"/>
                  <a:pt x="21581" y="8116"/>
                </a:cubicBezTo>
                <a:cubicBezTo>
                  <a:pt x="23162" y="9150"/>
                  <a:pt x="23588" y="11642"/>
                  <a:pt x="22159" y="12858"/>
                </a:cubicBezTo>
                <a:cubicBezTo>
                  <a:pt x="20974" y="13922"/>
                  <a:pt x="18937" y="13709"/>
                  <a:pt x="17691" y="12676"/>
                </a:cubicBezTo>
                <a:cubicBezTo>
                  <a:pt x="16779" y="11977"/>
                  <a:pt x="16201" y="10913"/>
                  <a:pt x="16080" y="9788"/>
                </a:cubicBezTo>
                <a:cubicBezTo>
                  <a:pt x="15897" y="7630"/>
                  <a:pt x="17387" y="5350"/>
                  <a:pt x="16384" y="3405"/>
                </a:cubicBezTo>
                <a:cubicBezTo>
                  <a:pt x="15837" y="2341"/>
                  <a:pt x="14560" y="1673"/>
                  <a:pt x="13314" y="1642"/>
                </a:cubicBezTo>
                <a:cubicBezTo>
                  <a:pt x="12068" y="1612"/>
                  <a:pt x="10852" y="2159"/>
                  <a:pt x="9970" y="2980"/>
                </a:cubicBezTo>
                <a:cubicBezTo>
                  <a:pt x="9545" y="3344"/>
                  <a:pt x="9180" y="3770"/>
                  <a:pt x="9028" y="4287"/>
                </a:cubicBezTo>
                <a:cubicBezTo>
                  <a:pt x="8633" y="5442"/>
                  <a:pt x="9332" y="6749"/>
                  <a:pt x="10305" y="7569"/>
                </a:cubicBezTo>
                <a:cubicBezTo>
                  <a:pt x="11277" y="8360"/>
                  <a:pt x="12524" y="8815"/>
                  <a:pt x="13679" y="9423"/>
                </a:cubicBezTo>
                <a:cubicBezTo>
                  <a:pt x="14803" y="10001"/>
                  <a:pt x="15928" y="10822"/>
                  <a:pt x="16353" y="11977"/>
                </a:cubicBezTo>
                <a:cubicBezTo>
                  <a:pt x="16809" y="13223"/>
                  <a:pt x="16414" y="14591"/>
                  <a:pt x="15745" y="15746"/>
                </a:cubicBezTo>
                <a:cubicBezTo>
                  <a:pt x="15138" y="16810"/>
                  <a:pt x="14286" y="17782"/>
                  <a:pt x="13131" y="18329"/>
                </a:cubicBezTo>
                <a:cubicBezTo>
                  <a:pt x="11186" y="19272"/>
                  <a:pt x="8542" y="18633"/>
                  <a:pt x="7204" y="16931"/>
                </a:cubicBezTo>
                <a:cubicBezTo>
                  <a:pt x="5867" y="15259"/>
                  <a:pt x="5958" y="12706"/>
                  <a:pt x="7356" y="11095"/>
                </a:cubicBezTo>
                <a:cubicBezTo>
                  <a:pt x="7873" y="10457"/>
                  <a:pt x="8694" y="9940"/>
                  <a:pt x="9545" y="10062"/>
                </a:cubicBezTo>
                <a:cubicBezTo>
                  <a:pt x="10548" y="10183"/>
                  <a:pt x="11216" y="11217"/>
                  <a:pt x="11186" y="12189"/>
                </a:cubicBezTo>
                <a:cubicBezTo>
                  <a:pt x="11156" y="13132"/>
                  <a:pt x="10548" y="14013"/>
                  <a:pt x="9788" y="14621"/>
                </a:cubicBezTo>
                <a:cubicBezTo>
                  <a:pt x="8785" y="15472"/>
                  <a:pt x="7417" y="15989"/>
                  <a:pt x="6080" y="15867"/>
                </a:cubicBezTo>
                <a:cubicBezTo>
                  <a:pt x="4742" y="15746"/>
                  <a:pt x="3435" y="14955"/>
                  <a:pt x="2918" y="13770"/>
                </a:cubicBezTo>
                <a:cubicBezTo>
                  <a:pt x="2098" y="11946"/>
                  <a:pt x="3466" y="9727"/>
                  <a:pt x="5411" y="9119"/>
                </a:cubicBezTo>
                <a:cubicBezTo>
                  <a:pt x="7356" y="8481"/>
                  <a:pt x="9575" y="9241"/>
                  <a:pt x="11095" y="10609"/>
                </a:cubicBezTo>
                <a:cubicBezTo>
                  <a:pt x="12341" y="11733"/>
                  <a:pt x="13344" y="13344"/>
                  <a:pt x="15016" y="13709"/>
                </a:cubicBezTo>
                <a:cubicBezTo>
                  <a:pt x="16445" y="14044"/>
                  <a:pt x="18056" y="13192"/>
                  <a:pt x="18572" y="11885"/>
                </a:cubicBezTo>
                <a:cubicBezTo>
                  <a:pt x="19089" y="10548"/>
                  <a:pt x="18481" y="8937"/>
                  <a:pt x="17235" y="8116"/>
                </a:cubicBezTo>
                <a:cubicBezTo>
                  <a:pt x="16019" y="7326"/>
                  <a:pt x="14256" y="7387"/>
                  <a:pt x="13071" y="8238"/>
                </a:cubicBezTo>
                <a:cubicBezTo>
                  <a:pt x="11794" y="9150"/>
                  <a:pt x="10973" y="10852"/>
                  <a:pt x="9393" y="10913"/>
                </a:cubicBezTo>
                <a:cubicBezTo>
                  <a:pt x="8177" y="10943"/>
                  <a:pt x="7143" y="9758"/>
                  <a:pt x="7083" y="8603"/>
                </a:cubicBezTo>
                <a:cubicBezTo>
                  <a:pt x="7022" y="7417"/>
                  <a:pt x="7691" y="6293"/>
                  <a:pt x="8602" y="5502"/>
                </a:cubicBezTo>
                <a:cubicBezTo>
                  <a:pt x="9514" y="4682"/>
                  <a:pt x="10761" y="4074"/>
                  <a:pt x="11976" y="4287"/>
                </a:cubicBezTo>
                <a:cubicBezTo>
                  <a:pt x="13496" y="4560"/>
                  <a:pt x="14560" y="6171"/>
                  <a:pt x="14378" y="7630"/>
                </a:cubicBezTo>
                <a:cubicBezTo>
                  <a:pt x="14195" y="9089"/>
                  <a:pt x="12979" y="10305"/>
                  <a:pt x="11520" y="10791"/>
                </a:cubicBezTo>
                <a:cubicBezTo>
                  <a:pt x="10061" y="11247"/>
                  <a:pt x="8420" y="11065"/>
                  <a:pt x="6991" y="10487"/>
                </a:cubicBezTo>
                <a:cubicBezTo>
                  <a:pt x="5806" y="10031"/>
                  <a:pt x="4712" y="9302"/>
                  <a:pt x="4013" y="8268"/>
                </a:cubicBezTo>
                <a:cubicBezTo>
                  <a:pt x="2736" y="6384"/>
                  <a:pt x="3131" y="3679"/>
                  <a:pt x="4742" y="2098"/>
                </a:cubicBezTo>
                <a:cubicBezTo>
                  <a:pt x="6384" y="487"/>
                  <a:pt x="9028" y="1"/>
                  <a:pt x="11247" y="730"/>
                </a:cubicBezTo>
                <a:cubicBezTo>
                  <a:pt x="12311" y="1065"/>
                  <a:pt x="12888" y="2554"/>
                  <a:pt x="13040" y="3679"/>
                </a:cubicBezTo>
                <a:cubicBezTo>
                  <a:pt x="13192" y="4773"/>
                  <a:pt x="12615" y="6019"/>
                  <a:pt x="11551" y="6384"/>
                </a:cubicBezTo>
                <a:cubicBezTo>
                  <a:pt x="10578" y="6749"/>
                  <a:pt x="9514" y="6323"/>
                  <a:pt x="8511" y="6049"/>
                </a:cubicBezTo>
                <a:cubicBezTo>
                  <a:pt x="6596" y="5502"/>
                  <a:pt x="4469" y="5594"/>
                  <a:pt x="2766" y="6627"/>
                </a:cubicBezTo>
                <a:cubicBezTo>
                  <a:pt x="1095" y="7660"/>
                  <a:pt x="61" y="9819"/>
                  <a:pt x="639" y="11673"/>
                </a:cubicBezTo>
                <a:cubicBezTo>
                  <a:pt x="943" y="12585"/>
                  <a:pt x="1672" y="13436"/>
                  <a:pt x="2615" y="13557"/>
                </a:cubicBezTo>
                <a:cubicBezTo>
                  <a:pt x="3557" y="13648"/>
                  <a:pt x="4590" y="12737"/>
                  <a:pt x="4317" y="11825"/>
                </a:cubicBezTo>
                <a:cubicBezTo>
                  <a:pt x="4134" y="11126"/>
                  <a:pt x="3374" y="10730"/>
                  <a:pt x="2675" y="10822"/>
                </a:cubicBezTo>
                <a:cubicBezTo>
                  <a:pt x="1976" y="10913"/>
                  <a:pt x="1368" y="11399"/>
                  <a:pt x="1004" y="12007"/>
                </a:cubicBezTo>
                <a:cubicBezTo>
                  <a:pt x="0" y="13557"/>
                  <a:pt x="426" y="15806"/>
                  <a:pt x="1855" y="16961"/>
                </a:cubicBezTo>
                <a:cubicBezTo>
                  <a:pt x="3283" y="18117"/>
                  <a:pt x="5502" y="18147"/>
                  <a:pt x="6991" y="17053"/>
                </a:cubicBezTo>
              </a:path>
            </a:pathLst>
          </a:custGeom>
          <a:no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48872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1">
          <a:extLst>
            <a:ext uri="{FF2B5EF4-FFF2-40B4-BE49-F238E27FC236}">
              <a16:creationId xmlns:a16="http://schemas.microsoft.com/office/drawing/2014/main" id="{4156F6DB-BCC6-B84E-1D56-C590D2EBE5E8}"/>
            </a:ext>
          </a:extLst>
        </p:cNvPr>
        <p:cNvGrpSpPr/>
        <p:nvPr/>
      </p:nvGrpSpPr>
      <p:grpSpPr>
        <a:xfrm>
          <a:off x="0" y="0"/>
          <a:ext cx="0" cy="0"/>
          <a:chOff x="0" y="0"/>
          <a:chExt cx="0" cy="0"/>
        </a:xfrm>
      </p:grpSpPr>
      <p:sp>
        <p:nvSpPr>
          <p:cNvPr id="1052" name="Google Shape;1052;p56">
            <a:extLst>
              <a:ext uri="{FF2B5EF4-FFF2-40B4-BE49-F238E27FC236}">
                <a16:creationId xmlns:a16="http://schemas.microsoft.com/office/drawing/2014/main" id="{1A54C97A-1DF1-C056-2A95-EFD16900E708}"/>
              </a:ext>
            </a:extLst>
          </p:cNvPr>
          <p:cNvSpPr txBox="1">
            <a:spLocks noGrp="1"/>
          </p:cNvSpPr>
          <p:nvPr>
            <p:ph type="title"/>
          </p:nvPr>
        </p:nvSpPr>
        <p:spPr>
          <a:xfrm>
            <a:off x="129375" y="951179"/>
            <a:ext cx="4204870" cy="597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000" dirty="0"/>
              <a:t>Intersectional Literary Reflections</a:t>
            </a:r>
            <a:endParaRPr sz="2000" dirty="0"/>
          </a:p>
        </p:txBody>
      </p:sp>
      <p:sp>
        <p:nvSpPr>
          <p:cNvPr id="1053" name="Google Shape;1053;p56">
            <a:extLst>
              <a:ext uri="{FF2B5EF4-FFF2-40B4-BE49-F238E27FC236}">
                <a16:creationId xmlns:a16="http://schemas.microsoft.com/office/drawing/2014/main" id="{E3863E4B-6F7D-29B3-FD91-AF9623E0EBC8}"/>
              </a:ext>
            </a:extLst>
          </p:cNvPr>
          <p:cNvSpPr txBox="1">
            <a:spLocks noGrp="1"/>
          </p:cNvSpPr>
          <p:nvPr>
            <p:ph type="body" idx="1"/>
          </p:nvPr>
        </p:nvSpPr>
        <p:spPr>
          <a:xfrm>
            <a:off x="43275" y="1565569"/>
            <a:ext cx="4443350" cy="3577931"/>
          </a:xfrm>
          <a:prstGeom prst="rect">
            <a:avLst/>
          </a:prstGeom>
        </p:spPr>
        <p:txBody>
          <a:bodyPr spcFirstLastPara="1" wrap="square" lIns="91425" tIns="91425" rIns="91425" bIns="91425" anchor="ctr" anchorCtr="0">
            <a:noAutofit/>
          </a:bodyPr>
          <a:lstStyle/>
          <a:p>
            <a:pPr marL="0" indent="0">
              <a:buNone/>
            </a:pPr>
            <a:endParaRPr lang="en-US" sz="1800" dirty="0"/>
          </a:p>
          <a:p>
            <a:pPr marL="342900" indent="-342900"/>
            <a:r>
              <a:rPr lang="en-US" sz="1800" dirty="0">
                <a:effectLst/>
                <a:latin typeface="Arial" panose="020B0604020202020204" pitchFamily="34" charset="0"/>
                <a:ea typeface="Times New Roman" panose="02020603050405020304" pitchFamily="18" charset="0"/>
                <a:cs typeface="Times New Roman" panose="02020603050405020304" pitchFamily="18" charset="0"/>
              </a:rPr>
              <a:t>Intersectional analysis allows students to develop a variegated understanding of literary works instead of focusing only on individual aspects such as race, class or gender. </a:t>
            </a:r>
          </a:p>
          <a:p>
            <a:pPr marL="342900" indent="-342900"/>
            <a:r>
              <a:rPr lang="en-US" sz="1800" dirty="0">
                <a:effectLst/>
                <a:latin typeface="Arial" panose="020B0604020202020204" pitchFamily="34" charset="0"/>
                <a:ea typeface="Times New Roman" panose="02020603050405020304" pitchFamily="18" charset="0"/>
                <a:cs typeface="Times New Roman" panose="02020603050405020304" pitchFamily="18" charset="0"/>
              </a:rPr>
              <a:t>Intersectional reading is applicable at any academic level and customized in various ways. </a:t>
            </a:r>
          </a:p>
          <a:p>
            <a:pPr marL="342900" indent="-342900"/>
            <a:endParaRPr lang="en-US" sz="1800" dirty="0"/>
          </a:p>
          <a:p>
            <a:pPr marL="342900" indent="-342900"/>
            <a:endParaRPr lang="en-US" sz="1800" dirty="0"/>
          </a:p>
        </p:txBody>
      </p:sp>
      <p:pic>
        <p:nvPicPr>
          <p:cNvPr id="1054" name="Google Shape;1054;p56">
            <a:extLst>
              <a:ext uri="{FF2B5EF4-FFF2-40B4-BE49-F238E27FC236}">
                <a16:creationId xmlns:a16="http://schemas.microsoft.com/office/drawing/2014/main" id="{C0F809F5-A288-CC5F-FD3E-33C19FF0BD8E}"/>
              </a:ext>
            </a:extLst>
          </p:cNvPr>
          <p:cNvPicPr preferRelativeResize="0"/>
          <p:nvPr/>
        </p:nvPicPr>
        <p:blipFill>
          <a:blip r:embed="rId3"/>
          <a:srcRect l="19590" r="19590"/>
          <a:stretch/>
        </p:blipFill>
        <p:spPr>
          <a:xfrm>
            <a:off x="4571275" y="152400"/>
            <a:ext cx="4443350" cy="4862350"/>
          </a:xfrm>
          <a:prstGeom prst="rect">
            <a:avLst/>
          </a:prstGeom>
          <a:noFill/>
          <a:ln>
            <a:noFill/>
          </a:ln>
        </p:spPr>
      </p:pic>
      <p:sp>
        <p:nvSpPr>
          <p:cNvPr id="1055" name="Google Shape;1055;p56">
            <a:extLst>
              <a:ext uri="{FF2B5EF4-FFF2-40B4-BE49-F238E27FC236}">
                <a16:creationId xmlns:a16="http://schemas.microsoft.com/office/drawing/2014/main" id="{E3BD0160-540A-6587-5094-0033BD0675F4}"/>
              </a:ext>
            </a:extLst>
          </p:cNvPr>
          <p:cNvSpPr/>
          <p:nvPr/>
        </p:nvSpPr>
        <p:spPr>
          <a:xfrm>
            <a:off x="3507997" y="4144932"/>
            <a:ext cx="2700684" cy="1139890"/>
          </a:xfrm>
          <a:custGeom>
            <a:avLst/>
            <a:gdLst/>
            <a:ahLst/>
            <a:cxnLst/>
            <a:rect l="l" t="t" r="r" b="b"/>
            <a:pathLst>
              <a:path w="51278" h="24556" extrusionOk="0">
                <a:moveTo>
                  <a:pt x="21492" y="0"/>
                </a:moveTo>
                <a:cubicBezTo>
                  <a:pt x="19860" y="0"/>
                  <a:pt x="18229" y="392"/>
                  <a:pt x="16839" y="1239"/>
                </a:cubicBezTo>
                <a:cubicBezTo>
                  <a:pt x="14712" y="2515"/>
                  <a:pt x="13344" y="4613"/>
                  <a:pt x="11702" y="6406"/>
                </a:cubicBezTo>
                <a:cubicBezTo>
                  <a:pt x="9939" y="8290"/>
                  <a:pt x="7994" y="9385"/>
                  <a:pt x="5623" y="10297"/>
                </a:cubicBezTo>
                <a:cubicBezTo>
                  <a:pt x="1368" y="11968"/>
                  <a:pt x="0" y="17683"/>
                  <a:pt x="3769" y="20783"/>
                </a:cubicBezTo>
                <a:cubicBezTo>
                  <a:pt x="5309" y="22051"/>
                  <a:pt x="7337" y="22459"/>
                  <a:pt x="9365" y="22459"/>
                </a:cubicBezTo>
                <a:cubicBezTo>
                  <a:pt x="10059" y="22459"/>
                  <a:pt x="10754" y="22411"/>
                  <a:pt x="11429" y="22333"/>
                </a:cubicBezTo>
                <a:cubicBezTo>
                  <a:pt x="13732" y="22071"/>
                  <a:pt x="16013" y="21494"/>
                  <a:pt x="18310" y="21494"/>
                </a:cubicBezTo>
                <a:cubicBezTo>
                  <a:pt x="18681" y="21494"/>
                  <a:pt x="19051" y="21509"/>
                  <a:pt x="19423" y="21543"/>
                </a:cubicBezTo>
                <a:cubicBezTo>
                  <a:pt x="21976" y="21756"/>
                  <a:pt x="24317" y="22850"/>
                  <a:pt x="26748" y="23640"/>
                </a:cubicBezTo>
                <a:cubicBezTo>
                  <a:pt x="28292" y="24148"/>
                  <a:pt x="29949" y="24556"/>
                  <a:pt x="31566" y="24556"/>
                </a:cubicBezTo>
                <a:cubicBezTo>
                  <a:pt x="32464" y="24556"/>
                  <a:pt x="33349" y="24430"/>
                  <a:pt x="34195" y="24126"/>
                </a:cubicBezTo>
                <a:cubicBezTo>
                  <a:pt x="36292" y="23367"/>
                  <a:pt x="37903" y="21664"/>
                  <a:pt x="39970" y="20905"/>
                </a:cubicBezTo>
                <a:cubicBezTo>
                  <a:pt x="42341" y="19993"/>
                  <a:pt x="45107" y="20388"/>
                  <a:pt x="47448" y="19324"/>
                </a:cubicBezTo>
                <a:cubicBezTo>
                  <a:pt x="49758" y="18291"/>
                  <a:pt x="51278" y="15737"/>
                  <a:pt x="51156" y="13214"/>
                </a:cubicBezTo>
                <a:cubicBezTo>
                  <a:pt x="51004" y="10692"/>
                  <a:pt x="49180" y="8321"/>
                  <a:pt x="46779" y="7531"/>
                </a:cubicBezTo>
                <a:cubicBezTo>
                  <a:pt x="45951" y="7259"/>
                  <a:pt x="45095" y="7163"/>
                  <a:pt x="44225" y="7163"/>
                </a:cubicBezTo>
                <a:cubicBezTo>
                  <a:pt x="42152" y="7163"/>
                  <a:pt x="39998" y="7706"/>
                  <a:pt x="37935" y="7706"/>
                </a:cubicBezTo>
                <a:cubicBezTo>
                  <a:pt x="36988" y="7706"/>
                  <a:pt x="36060" y="7591"/>
                  <a:pt x="35168" y="7257"/>
                </a:cubicBezTo>
                <a:cubicBezTo>
                  <a:pt x="33314" y="6558"/>
                  <a:pt x="31916" y="5038"/>
                  <a:pt x="30396" y="3731"/>
                </a:cubicBezTo>
                <a:cubicBezTo>
                  <a:pt x="28542" y="2120"/>
                  <a:pt x="26353" y="843"/>
                  <a:pt x="23952" y="296"/>
                </a:cubicBezTo>
                <a:cubicBezTo>
                  <a:pt x="23153" y="102"/>
                  <a:pt x="22322" y="0"/>
                  <a:pt x="214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6" name="Google Shape;1056;p56">
            <a:extLst>
              <a:ext uri="{FF2B5EF4-FFF2-40B4-BE49-F238E27FC236}">
                <a16:creationId xmlns:a16="http://schemas.microsoft.com/office/drawing/2014/main" id="{32CF92B4-1FF9-495F-7850-882E902A18AE}"/>
              </a:ext>
            </a:extLst>
          </p:cNvPr>
          <p:cNvSpPr/>
          <p:nvPr/>
        </p:nvSpPr>
        <p:spPr>
          <a:xfrm>
            <a:off x="325825" y="336834"/>
            <a:ext cx="1230204" cy="597255"/>
          </a:xfrm>
          <a:custGeom>
            <a:avLst/>
            <a:gdLst/>
            <a:ahLst/>
            <a:cxnLst/>
            <a:rect l="l" t="t" r="r" b="b"/>
            <a:pathLst>
              <a:path w="58756" h="38384" extrusionOk="0">
                <a:moveTo>
                  <a:pt x="32339" y="1"/>
                </a:moveTo>
                <a:cubicBezTo>
                  <a:pt x="31819" y="1"/>
                  <a:pt x="31300" y="48"/>
                  <a:pt x="30792" y="146"/>
                </a:cubicBezTo>
                <a:cubicBezTo>
                  <a:pt x="27479" y="785"/>
                  <a:pt x="24682" y="3277"/>
                  <a:pt x="23132" y="6286"/>
                </a:cubicBezTo>
                <a:cubicBezTo>
                  <a:pt x="22220" y="8049"/>
                  <a:pt x="21673" y="9994"/>
                  <a:pt x="20579" y="11666"/>
                </a:cubicBezTo>
                <a:cubicBezTo>
                  <a:pt x="19606" y="13156"/>
                  <a:pt x="18208" y="14341"/>
                  <a:pt x="16597" y="15070"/>
                </a:cubicBezTo>
                <a:cubicBezTo>
                  <a:pt x="14074" y="16195"/>
                  <a:pt x="10913" y="16347"/>
                  <a:pt x="9120" y="18475"/>
                </a:cubicBezTo>
                <a:cubicBezTo>
                  <a:pt x="7569" y="20329"/>
                  <a:pt x="7661" y="23095"/>
                  <a:pt x="6323" y="25101"/>
                </a:cubicBezTo>
                <a:cubicBezTo>
                  <a:pt x="5533" y="26286"/>
                  <a:pt x="4348" y="27107"/>
                  <a:pt x="3223" y="27958"/>
                </a:cubicBezTo>
                <a:cubicBezTo>
                  <a:pt x="1764" y="29144"/>
                  <a:pt x="1" y="30694"/>
                  <a:pt x="31" y="32548"/>
                </a:cubicBezTo>
                <a:cubicBezTo>
                  <a:pt x="62" y="34068"/>
                  <a:pt x="1065" y="35466"/>
                  <a:pt x="2372" y="36256"/>
                </a:cubicBezTo>
                <a:cubicBezTo>
                  <a:pt x="3679" y="37077"/>
                  <a:pt x="5199" y="37381"/>
                  <a:pt x="6718" y="37624"/>
                </a:cubicBezTo>
                <a:cubicBezTo>
                  <a:pt x="10731" y="38232"/>
                  <a:pt x="14804" y="38293"/>
                  <a:pt x="18846" y="38323"/>
                </a:cubicBezTo>
                <a:cubicBezTo>
                  <a:pt x="23375" y="38354"/>
                  <a:pt x="27874" y="38384"/>
                  <a:pt x="32403" y="38384"/>
                </a:cubicBezTo>
                <a:cubicBezTo>
                  <a:pt x="36445" y="38384"/>
                  <a:pt x="39911" y="38293"/>
                  <a:pt x="43953" y="38019"/>
                </a:cubicBezTo>
                <a:cubicBezTo>
                  <a:pt x="47297" y="37746"/>
                  <a:pt x="51066" y="37442"/>
                  <a:pt x="54045" y="35922"/>
                </a:cubicBezTo>
                <a:cubicBezTo>
                  <a:pt x="57601" y="34098"/>
                  <a:pt x="58756" y="30724"/>
                  <a:pt x="58178" y="27411"/>
                </a:cubicBezTo>
                <a:cubicBezTo>
                  <a:pt x="57510" y="23733"/>
                  <a:pt x="53710" y="21393"/>
                  <a:pt x="52616" y="17836"/>
                </a:cubicBezTo>
                <a:cubicBezTo>
                  <a:pt x="52312" y="16773"/>
                  <a:pt x="52221" y="15678"/>
                  <a:pt x="52038" y="14584"/>
                </a:cubicBezTo>
                <a:cubicBezTo>
                  <a:pt x="51552" y="11940"/>
                  <a:pt x="50123" y="9295"/>
                  <a:pt x="47661" y="8262"/>
                </a:cubicBezTo>
                <a:cubicBezTo>
                  <a:pt x="45169" y="7259"/>
                  <a:pt x="41825" y="7836"/>
                  <a:pt x="40275" y="5678"/>
                </a:cubicBezTo>
                <a:cubicBezTo>
                  <a:pt x="39911" y="5162"/>
                  <a:pt x="39698" y="4584"/>
                  <a:pt x="39424" y="4007"/>
                </a:cubicBezTo>
                <a:cubicBezTo>
                  <a:pt x="38112" y="1459"/>
                  <a:pt x="35209" y="1"/>
                  <a:pt x="323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7" name="Google Shape;1057;p56">
            <a:extLst>
              <a:ext uri="{FF2B5EF4-FFF2-40B4-BE49-F238E27FC236}">
                <a16:creationId xmlns:a16="http://schemas.microsoft.com/office/drawing/2014/main" id="{1DFD5768-C079-FE28-8DBF-0E63C71BCF03}"/>
              </a:ext>
            </a:extLst>
          </p:cNvPr>
          <p:cNvSpPr/>
          <p:nvPr/>
        </p:nvSpPr>
        <p:spPr>
          <a:xfrm rot="1061686">
            <a:off x="4115542" y="-324222"/>
            <a:ext cx="1586458" cy="1727440"/>
          </a:xfrm>
          <a:custGeom>
            <a:avLst/>
            <a:gdLst/>
            <a:ahLst/>
            <a:cxnLst/>
            <a:rect l="l" t="t" r="r" b="b"/>
            <a:pathLst>
              <a:path w="23588" h="25686" fill="none" extrusionOk="0">
                <a:moveTo>
                  <a:pt x="22129" y="14682"/>
                </a:moveTo>
                <a:cubicBezTo>
                  <a:pt x="20183" y="13588"/>
                  <a:pt x="17508" y="14591"/>
                  <a:pt x="16475" y="16475"/>
                </a:cubicBezTo>
                <a:cubicBezTo>
                  <a:pt x="15837" y="17630"/>
                  <a:pt x="15928" y="19424"/>
                  <a:pt x="17204" y="19940"/>
                </a:cubicBezTo>
                <a:cubicBezTo>
                  <a:pt x="18390" y="20396"/>
                  <a:pt x="19697" y="19393"/>
                  <a:pt x="20031" y="18238"/>
                </a:cubicBezTo>
                <a:cubicBezTo>
                  <a:pt x="20244" y="17478"/>
                  <a:pt x="20092" y="16566"/>
                  <a:pt x="19454" y="16019"/>
                </a:cubicBezTo>
                <a:cubicBezTo>
                  <a:pt x="18815" y="15442"/>
                  <a:pt x="17782" y="15381"/>
                  <a:pt x="16931" y="15654"/>
                </a:cubicBezTo>
                <a:cubicBezTo>
                  <a:pt x="15077" y="16202"/>
                  <a:pt x="13861" y="17813"/>
                  <a:pt x="12554" y="19180"/>
                </a:cubicBezTo>
                <a:cubicBezTo>
                  <a:pt x="11247" y="20579"/>
                  <a:pt x="9454" y="21886"/>
                  <a:pt x="7539" y="21521"/>
                </a:cubicBezTo>
                <a:cubicBezTo>
                  <a:pt x="6657" y="21338"/>
                  <a:pt x="5806" y="20700"/>
                  <a:pt x="5745" y="19849"/>
                </a:cubicBezTo>
                <a:cubicBezTo>
                  <a:pt x="5715" y="18846"/>
                  <a:pt x="6840" y="18117"/>
                  <a:pt x="7873" y="17934"/>
                </a:cubicBezTo>
                <a:cubicBezTo>
                  <a:pt x="9879" y="17569"/>
                  <a:pt x="11946" y="18299"/>
                  <a:pt x="13557" y="19484"/>
                </a:cubicBezTo>
                <a:cubicBezTo>
                  <a:pt x="14530" y="20183"/>
                  <a:pt x="15441" y="21247"/>
                  <a:pt x="15320" y="22372"/>
                </a:cubicBezTo>
                <a:cubicBezTo>
                  <a:pt x="15198" y="23284"/>
                  <a:pt x="14499" y="24013"/>
                  <a:pt x="13770" y="24560"/>
                </a:cubicBezTo>
                <a:cubicBezTo>
                  <a:pt x="13040" y="25108"/>
                  <a:pt x="12250" y="25594"/>
                  <a:pt x="11308" y="25655"/>
                </a:cubicBezTo>
                <a:cubicBezTo>
                  <a:pt x="10396" y="25685"/>
                  <a:pt x="9393" y="25199"/>
                  <a:pt x="9180" y="24348"/>
                </a:cubicBezTo>
                <a:cubicBezTo>
                  <a:pt x="8846" y="23162"/>
                  <a:pt x="10122" y="22129"/>
                  <a:pt x="11308" y="21734"/>
                </a:cubicBezTo>
                <a:cubicBezTo>
                  <a:pt x="12524" y="21338"/>
                  <a:pt x="13922" y="21186"/>
                  <a:pt x="14742" y="20244"/>
                </a:cubicBezTo>
                <a:cubicBezTo>
                  <a:pt x="15563" y="19332"/>
                  <a:pt x="15533" y="17965"/>
                  <a:pt x="15168" y="16810"/>
                </a:cubicBezTo>
                <a:cubicBezTo>
                  <a:pt x="14894" y="15806"/>
                  <a:pt x="14347" y="14834"/>
                  <a:pt x="13466" y="14226"/>
                </a:cubicBezTo>
                <a:cubicBezTo>
                  <a:pt x="12493" y="13557"/>
                  <a:pt x="11186" y="13436"/>
                  <a:pt x="9970" y="13496"/>
                </a:cubicBezTo>
                <a:cubicBezTo>
                  <a:pt x="8481" y="13557"/>
                  <a:pt x="6931" y="13861"/>
                  <a:pt x="5776" y="14773"/>
                </a:cubicBezTo>
                <a:cubicBezTo>
                  <a:pt x="4195" y="15989"/>
                  <a:pt x="3709" y="18299"/>
                  <a:pt x="4590" y="20031"/>
                </a:cubicBezTo>
                <a:cubicBezTo>
                  <a:pt x="5472" y="21794"/>
                  <a:pt x="7630" y="22889"/>
                  <a:pt x="9636" y="22585"/>
                </a:cubicBezTo>
                <a:cubicBezTo>
                  <a:pt x="11642" y="22311"/>
                  <a:pt x="13344" y="20670"/>
                  <a:pt x="13648" y="18755"/>
                </a:cubicBezTo>
                <a:cubicBezTo>
                  <a:pt x="13739" y="18208"/>
                  <a:pt x="13739" y="17661"/>
                  <a:pt x="13527" y="17144"/>
                </a:cubicBezTo>
                <a:cubicBezTo>
                  <a:pt x="13131" y="16141"/>
                  <a:pt x="12037" y="15472"/>
                  <a:pt x="10943" y="15351"/>
                </a:cubicBezTo>
                <a:cubicBezTo>
                  <a:pt x="9818" y="15229"/>
                  <a:pt x="8724" y="15563"/>
                  <a:pt x="7751" y="16110"/>
                </a:cubicBezTo>
                <a:cubicBezTo>
                  <a:pt x="7326" y="16354"/>
                  <a:pt x="6900" y="16658"/>
                  <a:pt x="6657" y="17083"/>
                </a:cubicBezTo>
                <a:cubicBezTo>
                  <a:pt x="6080" y="18056"/>
                  <a:pt x="6657" y="19424"/>
                  <a:pt x="7721" y="19940"/>
                </a:cubicBezTo>
                <a:cubicBezTo>
                  <a:pt x="8785" y="20457"/>
                  <a:pt x="10122" y="20183"/>
                  <a:pt x="11034" y="19484"/>
                </a:cubicBezTo>
                <a:cubicBezTo>
                  <a:pt x="11946" y="18785"/>
                  <a:pt x="12493" y="17752"/>
                  <a:pt x="12827" y="16658"/>
                </a:cubicBezTo>
                <a:cubicBezTo>
                  <a:pt x="13131" y="15594"/>
                  <a:pt x="13253" y="14469"/>
                  <a:pt x="13435" y="13344"/>
                </a:cubicBezTo>
                <a:cubicBezTo>
                  <a:pt x="13557" y="12554"/>
                  <a:pt x="13739" y="11703"/>
                  <a:pt x="14317" y="11126"/>
                </a:cubicBezTo>
                <a:cubicBezTo>
                  <a:pt x="14986" y="10396"/>
                  <a:pt x="16110" y="10153"/>
                  <a:pt x="17144" y="10305"/>
                </a:cubicBezTo>
                <a:cubicBezTo>
                  <a:pt x="18815" y="10518"/>
                  <a:pt x="20366" y="11794"/>
                  <a:pt x="20730" y="13375"/>
                </a:cubicBezTo>
                <a:cubicBezTo>
                  <a:pt x="21125" y="14986"/>
                  <a:pt x="20274" y="16779"/>
                  <a:pt x="18724" y="17448"/>
                </a:cubicBezTo>
                <a:cubicBezTo>
                  <a:pt x="17174" y="18117"/>
                  <a:pt x="15107" y="17478"/>
                  <a:pt x="14317" y="16019"/>
                </a:cubicBezTo>
                <a:cubicBezTo>
                  <a:pt x="13861" y="15259"/>
                  <a:pt x="13831" y="14317"/>
                  <a:pt x="13891" y="13436"/>
                </a:cubicBezTo>
                <a:cubicBezTo>
                  <a:pt x="14043" y="11612"/>
                  <a:pt x="14742" y="9758"/>
                  <a:pt x="16201" y="8572"/>
                </a:cubicBezTo>
                <a:cubicBezTo>
                  <a:pt x="17691" y="7387"/>
                  <a:pt x="19970" y="7083"/>
                  <a:pt x="21581" y="8116"/>
                </a:cubicBezTo>
                <a:cubicBezTo>
                  <a:pt x="23162" y="9150"/>
                  <a:pt x="23588" y="11642"/>
                  <a:pt x="22159" y="12858"/>
                </a:cubicBezTo>
                <a:cubicBezTo>
                  <a:pt x="20974" y="13922"/>
                  <a:pt x="18937" y="13709"/>
                  <a:pt x="17691" y="12676"/>
                </a:cubicBezTo>
                <a:cubicBezTo>
                  <a:pt x="16779" y="11977"/>
                  <a:pt x="16201" y="10913"/>
                  <a:pt x="16080" y="9788"/>
                </a:cubicBezTo>
                <a:cubicBezTo>
                  <a:pt x="15897" y="7630"/>
                  <a:pt x="17387" y="5350"/>
                  <a:pt x="16384" y="3405"/>
                </a:cubicBezTo>
                <a:cubicBezTo>
                  <a:pt x="15837" y="2341"/>
                  <a:pt x="14560" y="1673"/>
                  <a:pt x="13314" y="1642"/>
                </a:cubicBezTo>
                <a:cubicBezTo>
                  <a:pt x="12068" y="1612"/>
                  <a:pt x="10852" y="2159"/>
                  <a:pt x="9970" y="2980"/>
                </a:cubicBezTo>
                <a:cubicBezTo>
                  <a:pt x="9545" y="3344"/>
                  <a:pt x="9180" y="3770"/>
                  <a:pt x="9028" y="4287"/>
                </a:cubicBezTo>
                <a:cubicBezTo>
                  <a:pt x="8633" y="5442"/>
                  <a:pt x="9332" y="6749"/>
                  <a:pt x="10305" y="7569"/>
                </a:cubicBezTo>
                <a:cubicBezTo>
                  <a:pt x="11277" y="8360"/>
                  <a:pt x="12524" y="8815"/>
                  <a:pt x="13679" y="9423"/>
                </a:cubicBezTo>
                <a:cubicBezTo>
                  <a:pt x="14803" y="10001"/>
                  <a:pt x="15928" y="10822"/>
                  <a:pt x="16353" y="11977"/>
                </a:cubicBezTo>
                <a:cubicBezTo>
                  <a:pt x="16809" y="13223"/>
                  <a:pt x="16414" y="14591"/>
                  <a:pt x="15745" y="15746"/>
                </a:cubicBezTo>
                <a:cubicBezTo>
                  <a:pt x="15138" y="16810"/>
                  <a:pt x="14286" y="17782"/>
                  <a:pt x="13131" y="18329"/>
                </a:cubicBezTo>
                <a:cubicBezTo>
                  <a:pt x="11186" y="19272"/>
                  <a:pt x="8542" y="18633"/>
                  <a:pt x="7204" y="16931"/>
                </a:cubicBezTo>
                <a:cubicBezTo>
                  <a:pt x="5867" y="15259"/>
                  <a:pt x="5958" y="12706"/>
                  <a:pt x="7356" y="11095"/>
                </a:cubicBezTo>
                <a:cubicBezTo>
                  <a:pt x="7873" y="10457"/>
                  <a:pt x="8694" y="9940"/>
                  <a:pt x="9545" y="10062"/>
                </a:cubicBezTo>
                <a:cubicBezTo>
                  <a:pt x="10548" y="10183"/>
                  <a:pt x="11216" y="11217"/>
                  <a:pt x="11186" y="12189"/>
                </a:cubicBezTo>
                <a:cubicBezTo>
                  <a:pt x="11156" y="13132"/>
                  <a:pt x="10548" y="14013"/>
                  <a:pt x="9788" y="14621"/>
                </a:cubicBezTo>
                <a:cubicBezTo>
                  <a:pt x="8785" y="15472"/>
                  <a:pt x="7417" y="15989"/>
                  <a:pt x="6080" y="15867"/>
                </a:cubicBezTo>
                <a:cubicBezTo>
                  <a:pt x="4742" y="15746"/>
                  <a:pt x="3435" y="14955"/>
                  <a:pt x="2918" y="13770"/>
                </a:cubicBezTo>
                <a:cubicBezTo>
                  <a:pt x="2098" y="11946"/>
                  <a:pt x="3466" y="9727"/>
                  <a:pt x="5411" y="9119"/>
                </a:cubicBezTo>
                <a:cubicBezTo>
                  <a:pt x="7356" y="8481"/>
                  <a:pt x="9575" y="9241"/>
                  <a:pt x="11095" y="10609"/>
                </a:cubicBezTo>
                <a:cubicBezTo>
                  <a:pt x="12341" y="11733"/>
                  <a:pt x="13344" y="13344"/>
                  <a:pt x="15016" y="13709"/>
                </a:cubicBezTo>
                <a:cubicBezTo>
                  <a:pt x="16445" y="14044"/>
                  <a:pt x="18056" y="13192"/>
                  <a:pt x="18572" y="11885"/>
                </a:cubicBezTo>
                <a:cubicBezTo>
                  <a:pt x="19089" y="10548"/>
                  <a:pt x="18481" y="8937"/>
                  <a:pt x="17235" y="8116"/>
                </a:cubicBezTo>
                <a:cubicBezTo>
                  <a:pt x="16019" y="7326"/>
                  <a:pt x="14256" y="7387"/>
                  <a:pt x="13071" y="8238"/>
                </a:cubicBezTo>
                <a:cubicBezTo>
                  <a:pt x="11794" y="9150"/>
                  <a:pt x="10973" y="10852"/>
                  <a:pt x="9393" y="10913"/>
                </a:cubicBezTo>
                <a:cubicBezTo>
                  <a:pt x="8177" y="10943"/>
                  <a:pt x="7143" y="9758"/>
                  <a:pt x="7083" y="8603"/>
                </a:cubicBezTo>
                <a:cubicBezTo>
                  <a:pt x="7022" y="7417"/>
                  <a:pt x="7691" y="6293"/>
                  <a:pt x="8602" y="5502"/>
                </a:cubicBezTo>
                <a:cubicBezTo>
                  <a:pt x="9514" y="4682"/>
                  <a:pt x="10761" y="4074"/>
                  <a:pt x="11976" y="4287"/>
                </a:cubicBezTo>
                <a:cubicBezTo>
                  <a:pt x="13496" y="4560"/>
                  <a:pt x="14560" y="6171"/>
                  <a:pt x="14378" y="7630"/>
                </a:cubicBezTo>
                <a:cubicBezTo>
                  <a:pt x="14195" y="9089"/>
                  <a:pt x="12979" y="10305"/>
                  <a:pt x="11520" y="10791"/>
                </a:cubicBezTo>
                <a:cubicBezTo>
                  <a:pt x="10061" y="11247"/>
                  <a:pt x="8420" y="11065"/>
                  <a:pt x="6991" y="10487"/>
                </a:cubicBezTo>
                <a:cubicBezTo>
                  <a:pt x="5806" y="10031"/>
                  <a:pt x="4712" y="9302"/>
                  <a:pt x="4013" y="8268"/>
                </a:cubicBezTo>
                <a:cubicBezTo>
                  <a:pt x="2736" y="6384"/>
                  <a:pt x="3131" y="3679"/>
                  <a:pt x="4742" y="2098"/>
                </a:cubicBezTo>
                <a:cubicBezTo>
                  <a:pt x="6384" y="487"/>
                  <a:pt x="9028" y="1"/>
                  <a:pt x="11247" y="730"/>
                </a:cubicBezTo>
                <a:cubicBezTo>
                  <a:pt x="12311" y="1065"/>
                  <a:pt x="12888" y="2554"/>
                  <a:pt x="13040" y="3679"/>
                </a:cubicBezTo>
                <a:cubicBezTo>
                  <a:pt x="13192" y="4773"/>
                  <a:pt x="12615" y="6019"/>
                  <a:pt x="11551" y="6384"/>
                </a:cubicBezTo>
                <a:cubicBezTo>
                  <a:pt x="10578" y="6749"/>
                  <a:pt x="9514" y="6323"/>
                  <a:pt x="8511" y="6049"/>
                </a:cubicBezTo>
                <a:cubicBezTo>
                  <a:pt x="6596" y="5502"/>
                  <a:pt x="4469" y="5594"/>
                  <a:pt x="2766" y="6627"/>
                </a:cubicBezTo>
                <a:cubicBezTo>
                  <a:pt x="1095" y="7660"/>
                  <a:pt x="61" y="9819"/>
                  <a:pt x="639" y="11673"/>
                </a:cubicBezTo>
                <a:cubicBezTo>
                  <a:pt x="943" y="12585"/>
                  <a:pt x="1672" y="13436"/>
                  <a:pt x="2615" y="13557"/>
                </a:cubicBezTo>
                <a:cubicBezTo>
                  <a:pt x="3557" y="13648"/>
                  <a:pt x="4590" y="12737"/>
                  <a:pt x="4317" y="11825"/>
                </a:cubicBezTo>
                <a:cubicBezTo>
                  <a:pt x="4134" y="11126"/>
                  <a:pt x="3374" y="10730"/>
                  <a:pt x="2675" y="10822"/>
                </a:cubicBezTo>
                <a:cubicBezTo>
                  <a:pt x="1976" y="10913"/>
                  <a:pt x="1368" y="11399"/>
                  <a:pt x="1004" y="12007"/>
                </a:cubicBezTo>
                <a:cubicBezTo>
                  <a:pt x="0" y="13557"/>
                  <a:pt x="426" y="15806"/>
                  <a:pt x="1855" y="16961"/>
                </a:cubicBezTo>
                <a:cubicBezTo>
                  <a:pt x="3283" y="18117"/>
                  <a:pt x="5502" y="18147"/>
                  <a:pt x="6991" y="17053"/>
                </a:cubicBezTo>
              </a:path>
            </a:pathLst>
          </a:custGeom>
          <a:no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06382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51">
          <a:extLst>
            <a:ext uri="{FF2B5EF4-FFF2-40B4-BE49-F238E27FC236}">
              <a16:creationId xmlns:a16="http://schemas.microsoft.com/office/drawing/2014/main" id="{4156F6DB-BCC6-B84E-1D56-C590D2EBE5E8}"/>
            </a:ext>
          </a:extLst>
        </p:cNvPr>
        <p:cNvGrpSpPr/>
        <p:nvPr/>
      </p:nvGrpSpPr>
      <p:grpSpPr>
        <a:xfrm>
          <a:off x="0" y="0"/>
          <a:ext cx="0" cy="0"/>
          <a:chOff x="0" y="0"/>
          <a:chExt cx="0" cy="0"/>
        </a:xfrm>
      </p:grpSpPr>
      <p:sp>
        <p:nvSpPr>
          <p:cNvPr id="1052" name="Google Shape;1052;p56">
            <a:extLst>
              <a:ext uri="{FF2B5EF4-FFF2-40B4-BE49-F238E27FC236}">
                <a16:creationId xmlns:a16="http://schemas.microsoft.com/office/drawing/2014/main" id="{1A54C97A-1DF1-C056-2A95-EFD16900E708}"/>
              </a:ext>
            </a:extLst>
          </p:cNvPr>
          <p:cNvSpPr txBox="1">
            <a:spLocks noGrp="1"/>
          </p:cNvSpPr>
          <p:nvPr>
            <p:ph type="title"/>
          </p:nvPr>
        </p:nvSpPr>
        <p:spPr>
          <a:xfrm>
            <a:off x="129375" y="951179"/>
            <a:ext cx="4204870" cy="597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000" dirty="0"/>
              <a:t>Intersectional Literary Reflections</a:t>
            </a:r>
            <a:endParaRPr sz="2000" dirty="0"/>
          </a:p>
        </p:txBody>
      </p:sp>
      <p:sp>
        <p:nvSpPr>
          <p:cNvPr id="1053" name="Google Shape;1053;p56">
            <a:extLst>
              <a:ext uri="{FF2B5EF4-FFF2-40B4-BE49-F238E27FC236}">
                <a16:creationId xmlns:a16="http://schemas.microsoft.com/office/drawing/2014/main" id="{E3863E4B-6F7D-29B3-FD91-AF9623E0EBC8}"/>
              </a:ext>
            </a:extLst>
          </p:cNvPr>
          <p:cNvSpPr txBox="1">
            <a:spLocks noGrp="1"/>
          </p:cNvSpPr>
          <p:nvPr>
            <p:ph type="body" idx="1"/>
          </p:nvPr>
        </p:nvSpPr>
        <p:spPr>
          <a:xfrm>
            <a:off x="43275" y="1565569"/>
            <a:ext cx="4443350" cy="3577931"/>
          </a:xfrm>
          <a:prstGeom prst="rect">
            <a:avLst/>
          </a:prstGeom>
        </p:spPr>
        <p:txBody>
          <a:bodyPr spcFirstLastPara="1" wrap="square" lIns="91425" tIns="91425" rIns="91425" bIns="91425" anchor="ctr" anchorCtr="0">
            <a:noAutofit/>
          </a:bodyPr>
          <a:lstStyle/>
          <a:p>
            <a:pPr marL="0" indent="0">
              <a:buNone/>
            </a:pPr>
            <a:endParaRPr lang="en-US" sz="1800" dirty="0"/>
          </a:p>
          <a:p>
            <a:pPr marL="0" marR="0" algn="just">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No matter the course level, teachers would find it useful to provide illustrations of notions that could be classified under a specific subjectivity factor. </a:t>
            </a:r>
          </a:p>
          <a:p>
            <a:pPr marL="0" marR="0" algn="just">
              <a:lnSpc>
                <a:spcPct val="115000"/>
              </a:lnSpc>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For instance, for a factor like class, teachers can ask students to consider portrayals of possessions, work, financial security, income, education, attire, domestic life, liquid assets, or language. </a:t>
            </a:r>
          </a:p>
          <a:p>
            <a:pPr marL="342900" indent="-342900"/>
            <a:endParaRPr lang="en-US" sz="1800" dirty="0"/>
          </a:p>
          <a:p>
            <a:pPr marL="342900" indent="-342900"/>
            <a:endParaRPr lang="en-US" sz="1800" dirty="0"/>
          </a:p>
        </p:txBody>
      </p:sp>
      <p:pic>
        <p:nvPicPr>
          <p:cNvPr id="1054" name="Google Shape;1054;p56">
            <a:extLst>
              <a:ext uri="{FF2B5EF4-FFF2-40B4-BE49-F238E27FC236}">
                <a16:creationId xmlns:a16="http://schemas.microsoft.com/office/drawing/2014/main" id="{C0F809F5-A288-CC5F-FD3E-33C19FF0BD8E}"/>
              </a:ext>
            </a:extLst>
          </p:cNvPr>
          <p:cNvPicPr preferRelativeResize="0"/>
          <p:nvPr/>
        </p:nvPicPr>
        <p:blipFill>
          <a:blip r:embed="rId3"/>
          <a:srcRect l="21176" r="21176"/>
          <a:stretch/>
        </p:blipFill>
        <p:spPr>
          <a:xfrm>
            <a:off x="4571275" y="152400"/>
            <a:ext cx="4443350" cy="4862350"/>
          </a:xfrm>
          <a:prstGeom prst="rect">
            <a:avLst/>
          </a:prstGeom>
          <a:noFill/>
          <a:ln>
            <a:noFill/>
          </a:ln>
        </p:spPr>
      </p:pic>
      <p:sp>
        <p:nvSpPr>
          <p:cNvPr id="1055" name="Google Shape;1055;p56">
            <a:extLst>
              <a:ext uri="{FF2B5EF4-FFF2-40B4-BE49-F238E27FC236}">
                <a16:creationId xmlns:a16="http://schemas.microsoft.com/office/drawing/2014/main" id="{E3BD0160-540A-6587-5094-0033BD0675F4}"/>
              </a:ext>
            </a:extLst>
          </p:cNvPr>
          <p:cNvSpPr/>
          <p:nvPr/>
        </p:nvSpPr>
        <p:spPr>
          <a:xfrm>
            <a:off x="3507997" y="4144932"/>
            <a:ext cx="2700684" cy="1139890"/>
          </a:xfrm>
          <a:custGeom>
            <a:avLst/>
            <a:gdLst/>
            <a:ahLst/>
            <a:cxnLst/>
            <a:rect l="l" t="t" r="r" b="b"/>
            <a:pathLst>
              <a:path w="51278" h="24556" extrusionOk="0">
                <a:moveTo>
                  <a:pt x="21492" y="0"/>
                </a:moveTo>
                <a:cubicBezTo>
                  <a:pt x="19860" y="0"/>
                  <a:pt x="18229" y="392"/>
                  <a:pt x="16839" y="1239"/>
                </a:cubicBezTo>
                <a:cubicBezTo>
                  <a:pt x="14712" y="2515"/>
                  <a:pt x="13344" y="4613"/>
                  <a:pt x="11702" y="6406"/>
                </a:cubicBezTo>
                <a:cubicBezTo>
                  <a:pt x="9939" y="8290"/>
                  <a:pt x="7994" y="9385"/>
                  <a:pt x="5623" y="10297"/>
                </a:cubicBezTo>
                <a:cubicBezTo>
                  <a:pt x="1368" y="11968"/>
                  <a:pt x="0" y="17683"/>
                  <a:pt x="3769" y="20783"/>
                </a:cubicBezTo>
                <a:cubicBezTo>
                  <a:pt x="5309" y="22051"/>
                  <a:pt x="7337" y="22459"/>
                  <a:pt x="9365" y="22459"/>
                </a:cubicBezTo>
                <a:cubicBezTo>
                  <a:pt x="10059" y="22459"/>
                  <a:pt x="10754" y="22411"/>
                  <a:pt x="11429" y="22333"/>
                </a:cubicBezTo>
                <a:cubicBezTo>
                  <a:pt x="13732" y="22071"/>
                  <a:pt x="16013" y="21494"/>
                  <a:pt x="18310" y="21494"/>
                </a:cubicBezTo>
                <a:cubicBezTo>
                  <a:pt x="18681" y="21494"/>
                  <a:pt x="19051" y="21509"/>
                  <a:pt x="19423" y="21543"/>
                </a:cubicBezTo>
                <a:cubicBezTo>
                  <a:pt x="21976" y="21756"/>
                  <a:pt x="24317" y="22850"/>
                  <a:pt x="26748" y="23640"/>
                </a:cubicBezTo>
                <a:cubicBezTo>
                  <a:pt x="28292" y="24148"/>
                  <a:pt x="29949" y="24556"/>
                  <a:pt x="31566" y="24556"/>
                </a:cubicBezTo>
                <a:cubicBezTo>
                  <a:pt x="32464" y="24556"/>
                  <a:pt x="33349" y="24430"/>
                  <a:pt x="34195" y="24126"/>
                </a:cubicBezTo>
                <a:cubicBezTo>
                  <a:pt x="36292" y="23367"/>
                  <a:pt x="37903" y="21664"/>
                  <a:pt x="39970" y="20905"/>
                </a:cubicBezTo>
                <a:cubicBezTo>
                  <a:pt x="42341" y="19993"/>
                  <a:pt x="45107" y="20388"/>
                  <a:pt x="47448" y="19324"/>
                </a:cubicBezTo>
                <a:cubicBezTo>
                  <a:pt x="49758" y="18291"/>
                  <a:pt x="51278" y="15737"/>
                  <a:pt x="51156" y="13214"/>
                </a:cubicBezTo>
                <a:cubicBezTo>
                  <a:pt x="51004" y="10692"/>
                  <a:pt x="49180" y="8321"/>
                  <a:pt x="46779" y="7531"/>
                </a:cubicBezTo>
                <a:cubicBezTo>
                  <a:pt x="45951" y="7259"/>
                  <a:pt x="45095" y="7163"/>
                  <a:pt x="44225" y="7163"/>
                </a:cubicBezTo>
                <a:cubicBezTo>
                  <a:pt x="42152" y="7163"/>
                  <a:pt x="39998" y="7706"/>
                  <a:pt x="37935" y="7706"/>
                </a:cubicBezTo>
                <a:cubicBezTo>
                  <a:pt x="36988" y="7706"/>
                  <a:pt x="36060" y="7591"/>
                  <a:pt x="35168" y="7257"/>
                </a:cubicBezTo>
                <a:cubicBezTo>
                  <a:pt x="33314" y="6558"/>
                  <a:pt x="31916" y="5038"/>
                  <a:pt x="30396" y="3731"/>
                </a:cubicBezTo>
                <a:cubicBezTo>
                  <a:pt x="28542" y="2120"/>
                  <a:pt x="26353" y="843"/>
                  <a:pt x="23952" y="296"/>
                </a:cubicBezTo>
                <a:cubicBezTo>
                  <a:pt x="23153" y="102"/>
                  <a:pt x="22322" y="0"/>
                  <a:pt x="214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6" name="Google Shape;1056;p56">
            <a:extLst>
              <a:ext uri="{FF2B5EF4-FFF2-40B4-BE49-F238E27FC236}">
                <a16:creationId xmlns:a16="http://schemas.microsoft.com/office/drawing/2014/main" id="{32CF92B4-1FF9-495F-7850-882E902A18AE}"/>
              </a:ext>
            </a:extLst>
          </p:cNvPr>
          <p:cNvSpPr/>
          <p:nvPr/>
        </p:nvSpPr>
        <p:spPr>
          <a:xfrm>
            <a:off x="325825" y="336834"/>
            <a:ext cx="1230204" cy="597255"/>
          </a:xfrm>
          <a:custGeom>
            <a:avLst/>
            <a:gdLst/>
            <a:ahLst/>
            <a:cxnLst/>
            <a:rect l="l" t="t" r="r" b="b"/>
            <a:pathLst>
              <a:path w="58756" h="38384" extrusionOk="0">
                <a:moveTo>
                  <a:pt x="32339" y="1"/>
                </a:moveTo>
                <a:cubicBezTo>
                  <a:pt x="31819" y="1"/>
                  <a:pt x="31300" y="48"/>
                  <a:pt x="30792" y="146"/>
                </a:cubicBezTo>
                <a:cubicBezTo>
                  <a:pt x="27479" y="785"/>
                  <a:pt x="24682" y="3277"/>
                  <a:pt x="23132" y="6286"/>
                </a:cubicBezTo>
                <a:cubicBezTo>
                  <a:pt x="22220" y="8049"/>
                  <a:pt x="21673" y="9994"/>
                  <a:pt x="20579" y="11666"/>
                </a:cubicBezTo>
                <a:cubicBezTo>
                  <a:pt x="19606" y="13156"/>
                  <a:pt x="18208" y="14341"/>
                  <a:pt x="16597" y="15070"/>
                </a:cubicBezTo>
                <a:cubicBezTo>
                  <a:pt x="14074" y="16195"/>
                  <a:pt x="10913" y="16347"/>
                  <a:pt x="9120" y="18475"/>
                </a:cubicBezTo>
                <a:cubicBezTo>
                  <a:pt x="7569" y="20329"/>
                  <a:pt x="7661" y="23095"/>
                  <a:pt x="6323" y="25101"/>
                </a:cubicBezTo>
                <a:cubicBezTo>
                  <a:pt x="5533" y="26286"/>
                  <a:pt x="4348" y="27107"/>
                  <a:pt x="3223" y="27958"/>
                </a:cubicBezTo>
                <a:cubicBezTo>
                  <a:pt x="1764" y="29144"/>
                  <a:pt x="1" y="30694"/>
                  <a:pt x="31" y="32548"/>
                </a:cubicBezTo>
                <a:cubicBezTo>
                  <a:pt x="62" y="34068"/>
                  <a:pt x="1065" y="35466"/>
                  <a:pt x="2372" y="36256"/>
                </a:cubicBezTo>
                <a:cubicBezTo>
                  <a:pt x="3679" y="37077"/>
                  <a:pt x="5199" y="37381"/>
                  <a:pt x="6718" y="37624"/>
                </a:cubicBezTo>
                <a:cubicBezTo>
                  <a:pt x="10731" y="38232"/>
                  <a:pt x="14804" y="38293"/>
                  <a:pt x="18846" y="38323"/>
                </a:cubicBezTo>
                <a:cubicBezTo>
                  <a:pt x="23375" y="38354"/>
                  <a:pt x="27874" y="38384"/>
                  <a:pt x="32403" y="38384"/>
                </a:cubicBezTo>
                <a:cubicBezTo>
                  <a:pt x="36445" y="38384"/>
                  <a:pt x="39911" y="38293"/>
                  <a:pt x="43953" y="38019"/>
                </a:cubicBezTo>
                <a:cubicBezTo>
                  <a:pt x="47297" y="37746"/>
                  <a:pt x="51066" y="37442"/>
                  <a:pt x="54045" y="35922"/>
                </a:cubicBezTo>
                <a:cubicBezTo>
                  <a:pt x="57601" y="34098"/>
                  <a:pt x="58756" y="30724"/>
                  <a:pt x="58178" y="27411"/>
                </a:cubicBezTo>
                <a:cubicBezTo>
                  <a:pt x="57510" y="23733"/>
                  <a:pt x="53710" y="21393"/>
                  <a:pt x="52616" y="17836"/>
                </a:cubicBezTo>
                <a:cubicBezTo>
                  <a:pt x="52312" y="16773"/>
                  <a:pt x="52221" y="15678"/>
                  <a:pt x="52038" y="14584"/>
                </a:cubicBezTo>
                <a:cubicBezTo>
                  <a:pt x="51552" y="11940"/>
                  <a:pt x="50123" y="9295"/>
                  <a:pt x="47661" y="8262"/>
                </a:cubicBezTo>
                <a:cubicBezTo>
                  <a:pt x="45169" y="7259"/>
                  <a:pt x="41825" y="7836"/>
                  <a:pt x="40275" y="5678"/>
                </a:cubicBezTo>
                <a:cubicBezTo>
                  <a:pt x="39911" y="5162"/>
                  <a:pt x="39698" y="4584"/>
                  <a:pt x="39424" y="4007"/>
                </a:cubicBezTo>
                <a:cubicBezTo>
                  <a:pt x="38112" y="1459"/>
                  <a:pt x="35209" y="1"/>
                  <a:pt x="323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7" name="Google Shape;1057;p56">
            <a:extLst>
              <a:ext uri="{FF2B5EF4-FFF2-40B4-BE49-F238E27FC236}">
                <a16:creationId xmlns:a16="http://schemas.microsoft.com/office/drawing/2014/main" id="{1DFD5768-C079-FE28-8DBF-0E63C71BCF03}"/>
              </a:ext>
            </a:extLst>
          </p:cNvPr>
          <p:cNvSpPr/>
          <p:nvPr/>
        </p:nvSpPr>
        <p:spPr>
          <a:xfrm rot="1061686">
            <a:off x="4115542" y="-324222"/>
            <a:ext cx="1586458" cy="1727440"/>
          </a:xfrm>
          <a:custGeom>
            <a:avLst/>
            <a:gdLst/>
            <a:ahLst/>
            <a:cxnLst/>
            <a:rect l="l" t="t" r="r" b="b"/>
            <a:pathLst>
              <a:path w="23588" h="25686" fill="none" extrusionOk="0">
                <a:moveTo>
                  <a:pt x="22129" y="14682"/>
                </a:moveTo>
                <a:cubicBezTo>
                  <a:pt x="20183" y="13588"/>
                  <a:pt x="17508" y="14591"/>
                  <a:pt x="16475" y="16475"/>
                </a:cubicBezTo>
                <a:cubicBezTo>
                  <a:pt x="15837" y="17630"/>
                  <a:pt x="15928" y="19424"/>
                  <a:pt x="17204" y="19940"/>
                </a:cubicBezTo>
                <a:cubicBezTo>
                  <a:pt x="18390" y="20396"/>
                  <a:pt x="19697" y="19393"/>
                  <a:pt x="20031" y="18238"/>
                </a:cubicBezTo>
                <a:cubicBezTo>
                  <a:pt x="20244" y="17478"/>
                  <a:pt x="20092" y="16566"/>
                  <a:pt x="19454" y="16019"/>
                </a:cubicBezTo>
                <a:cubicBezTo>
                  <a:pt x="18815" y="15442"/>
                  <a:pt x="17782" y="15381"/>
                  <a:pt x="16931" y="15654"/>
                </a:cubicBezTo>
                <a:cubicBezTo>
                  <a:pt x="15077" y="16202"/>
                  <a:pt x="13861" y="17813"/>
                  <a:pt x="12554" y="19180"/>
                </a:cubicBezTo>
                <a:cubicBezTo>
                  <a:pt x="11247" y="20579"/>
                  <a:pt x="9454" y="21886"/>
                  <a:pt x="7539" y="21521"/>
                </a:cubicBezTo>
                <a:cubicBezTo>
                  <a:pt x="6657" y="21338"/>
                  <a:pt x="5806" y="20700"/>
                  <a:pt x="5745" y="19849"/>
                </a:cubicBezTo>
                <a:cubicBezTo>
                  <a:pt x="5715" y="18846"/>
                  <a:pt x="6840" y="18117"/>
                  <a:pt x="7873" y="17934"/>
                </a:cubicBezTo>
                <a:cubicBezTo>
                  <a:pt x="9879" y="17569"/>
                  <a:pt x="11946" y="18299"/>
                  <a:pt x="13557" y="19484"/>
                </a:cubicBezTo>
                <a:cubicBezTo>
                  <a:pt x="14530" y="20183"/>
                  <a:pt x="15441" y="21247"/>
                  <a:pt x="15320" y="22372"/>
                </a:cubicBezTo>
                <a:cubicBezTo>
                  <a:pt x="15198" y="23284"/>
                  <a:pt x="14499" y="24013"/>
                  <a:pt x="13770" y="24560"/>
                </a:cubicBezTo>
                <a:cubicBezTo>
                  <a:pt x="13040" y="25108"/>
                  <a:pt x="12250" y="25594"/>
                  <a:pt x="11308" y="25655"/>
                </a:cubicBezTo>
                <a:cubicBezTo>
                  <a:pt x="10396" y="25685"/>
                  <a:pt x="9393" y="25199"/>
                  <a:pt x="9180" y="24348"/>
                </a:cubicBezTo>
                <a:cubicBezTo>
                  <a:pt x="8846" y="23162"/>
                  <a:pt x="10122" y="22129"/>
                  <a:pt x="11308" y="21734"/>
                </a:cubicBezTo>
                <a:cubicBezTo>
                  <a:pt x="12524" y="21338"/>
                  <a:pt x="13922" y="21186"/>
                  <a:pt x="14742" y="20244"/>
                </a:cubicBezTo>
                <a:cubicBezTo>
                  <a:pt x="15563" y="19332"/>
                  <a:pt x="15533" y="17965"/>
                  <a:pt x="15168" y="16810"/>
                </a:cubicBezTo>
                <a:cubicBezTo>
                  <a:pt x="14894" y="15806"/>
                  <a:pt x="14347" y="14834"/>
                  <a:pt x="13466" y="14226"/>
                </a:cubicBezTo>
                <a:cubicBezTo>
                  <a:pt x="12493" y="13557"/>
                  <a:pt x="11186" y="13436"/>
                  <a:pt x="9970" y="13496"/>
                </a:cubicBezTo>
                <a:cubicBezTo>
                  <a:pt x="8481" y="13557"/>
                  <a:pt x="6931" y="13861"/>
                  <a:pt x="5776" y="14773"/>
                </a:cubicBezTo>
                <a:cubicBezTo>
                  <a:pt x="4195" y="15989"/>
                  <a:pt x="3709" y="18299"/>
                  <a:pt x="4590" y="20031"/>
                </a:cubicBezTo>
                <a:cubicBezTo>
                  <a:pt x="5472" y="21794"/>
                  <a:pt x="7630" y="22889"/>
                  <a:pt x="9636" y="22585"/>
                </a:cubicBezTo>
                <a:cubicBezTo>
                  <a:pt x="11642" y="22311"/>
                  <a:pt x="13344" y="20670"/>
                  <a:pt x="13648" y="18755"/>
                </a:cubicBezTo>
                <a:cubicBezTo>
                  <a:pt x="13739" y="18208"/>
                  <a:pt x="13739" y="17661"/>
                  <a:pt x="13527" y="17144"/>
                </a:cubicBezTo>
                <a:cubicBezTo>
                  <a:pt x="13131" y="16141"/>
                  <a:pt x="12037" y="15472"/>
                  <a:pt x="10943" y="15351"/>
                </a:cubicBezTo>
                <a:cubicBezTo>
                  <a:pt x="9818" y="15229"/>
                  <a:pt x="8724" y="15563"/>
                  <a:pt x="7751" y="16110"/>
                </a:cubicBezTo>
                <a:cubicBezTo>
                  <a:pt x="7326" y="16354"/>
                  <a:pt x="6900" y="16658"/>
                  <a:pt x="6657" y="17083"/>
                </a:cubicBezTo>
                <a:cubicBezTo>
                  <a:pt x="6080" y="18056"/>
                  <a:pt x="6657" y="19424"/>
                  <a:pt x="7721" y="19940"/>
                </a:cubicBezTo>
                <a:cubicBezTo>
                  <a:pt x="8785" y="20457"/>
                  <a:pt x="10122" y="20183"/>
                  <a:pt x="11034" y="19484"/>
                </a:cubicBezTo>
                <a:cubicBezTo>
                  <a:pt x="11946" y="18785"/>
                  <a:pt x="12493" y="17752"/>
                  <a:pt x="12827" y="16658"/>
                </a:cubicBezTo>
                <a:cubicBezTo>
                  <a:pt x="13131" y="15594"/>
                  <a:pt x="13253" y="14469"/>
                  <a:pt x="13435" y="13344"/>
                </a:cubicBezTo>
                <a:cubicBezTo>
                  <a:pt x="13557" y="12554"/>
                  <a:pt x="13739" y="11703"/>
                  <a:pt x="14317" y="11126"/>
                </a:cubicBezTo>
                <a:cubicBezTo>
                  <a:pt x="14986" y="10396"/>
                  <a:pt x="16110" y="10153"/>
                  <a:pt x="17144" y="10305"/>
                </a:cubicBezTo>
                <a:cubicBezTo>
                  <a:pt x="18815" y="10518"/>
                  <a:pt x="20366" y="11794"/>
                  <a:pt x="20730" y="13375"/>
                </a:cubicBezTo>
                <a:cubicBezTo>
                  <a:pt x="21125" y="14986"/>
                  <a:pt x="20274" y="16779"/>
                  <a:pt x="18724" y="17448"/>
                </a:cubicBezTo>
                <a:cubicBezTo>
                  <a:pt x="17174" y="18117"/>
                  <a:pt x="15107" y="17478"/>
                  <a:pt x="14317" y="16019"/>
                </a:cubicBezTo>
                <a:cubicBezTo>
                  <a:pt x="13861" y="15259"/>
                  <a:pt x="13831" y="14317"/>
                  <a:pt x="13891" y="13436"/>
                </a:cubicBezTo>
                <a:cubicBezTo>
                  <a:pt x="14043" y="11612"/>
                  <a:pt x="14742" y="9758"/>
                  <a:pt x="16201" y="8572"/>
                </a:cubicBezTo>
                <a:cubicBezTo>
                  <a:pt x="17691" y="7387"/>
                  <a:pt x="19970" y="7083"/>
                  <a:pt x="21581" y="8116"/>
                </a:cubicBezTo>
                <a:cubicBezTo>
                  <a:pt x="23162" y="9150"/>
                  <a:pt x="23588" y="11642"/>
                  <a:pt x="22159" y="12858"/>
                </a:cubicBezTo>
                <a:cubicBezTo>
                  <a:pt x="20974" y="13922"/>
                  <a:pt x="18937" y="13709"/>
                  <a:pt x="17691" y="12676"/>
                </a:cubicBezTo>
                <a:cubicBezTo>
                  <a:pt x="16779" y="11977"/>
                  <a:pt x="16201" y="10913"/>
                  <a:pt x="16080" y="9788"/>
                </a:cubicBezTo>
                <a:cubicBezTo>
                  <a:pt x="15897" y="7630"/>
                  <a:pt x="17387" y="5350"/>
                  <a:pt x="16384" y="3405"/>
                </a:cubicBezTo>
                <a:cubicBezTo>
                  <a:pt x="15837" y="2341"/>
                  <a:pt x="14560" y="1673"/>
                  <a:pt x="13314" y="1642"/>
                </a:cubicBezTo>
                <a:cubicBezTo>
                  <a:pt x="12068" y="1612"/>
                  <a:pt x="10852" y="2159"/>
                  <a:pt x="9970" y="2980"/>
                </a:cubicBezTo>
                <a:cubicBezTo>
                  <a:pt x="9545" y="3344"/>
                  <a:pt x="9180" y="3770"/>
                  <a:pt x="9028" y="4287"/>
                </a:cubicBezTo>
                <a:cubicBezTo>
                  <a:pt x="8633" y="5442"/>
                  <a:pt x="9332" y="6749"/>
                  <a:pt x="10305" y="7569"/>
                </a:cubicBezTo>
                <a:cubicBezTo>
                  <a:pt x="11277" y="8360"/>
                  <a:pt x="12524" y="8815"/>
                  <a:pt x="13679" y="9423"/>
                </a:cubicBezTo>
                <a:cubicBezTo>
                  <a:pt x="14803" y="10001"/>
                  <a:pt x="15928" y="10822"/>
                  <a:pt x="16353" y="11977"/>
                </a:cubicBezTo>
                <a:cubicBezTo>
                  <a:pt x="16809" y="13223"/>
                  <a:pt x="16414" y="14591"/>
                  <a:pt x="15745" y="15746"/>
                </a:cubicBezTo>
                <a:cubicBezTo>
                  <a:pt x="15138" y="16810"/>
                  <a:pt x="14286" y="17782"/>
                  <a:pt x="13131" y="18329"/>
                </a:cubicBezTo>
                <a:cubicBezTo>
                  <a:pt x="11186" y="19272"/>
                  <a:pt x="8542" y="18633"/>
                  <a:pt x="7204" y="16931"/>
                </a:cubicBezTo>
                <a:cubicBezTo>
                  <a:pt x="5867" y="15259"/>
                  <a:pt x="5958" y="12706"/>
                  <a:pt x="7356" y="11095"/>
                </a:cubicBezTo>
                <a:cubicBezTo>
                  <a:pt x="7873" y="10457"/>
                  <a:pt x="8694" y="9940"/>
                  <a:pt x="9545" y="10062"/>
                </a:cubicBezTo>
                <a:cubicBezTo>
                  <a:pt x="10548" y="10183"/>
                  <a:pt x="11216" y="11217"/>
                  <a:pt x="11186" y="12189"/>
                </a:cubicBezTo>
                <a:cubicBezTo>
                  <a:pt x="11156" y="13132"/>
                  <a:pt x="10548" y="14013"/>
                  <a:pt x="9788" y="14621"/>
                </a:cubicBezTo>
                <a:cubicBezTo>
                  <a:pt x="8785" y="15472"/>
                  <a:pt x="7417" y="15989"/>
                  <a:pt x="6080" y="15867"/>
                </a:cubicBezTo>
                <a:cubicBezTo>
                  <a:pt x="4742" y="15746"/>
                  <a:pt x="3435" y="14955"/>
                  <a:pt x="2918" y="13770"/>
                </a:cubicBezTo>
                <a:cubicBezTo>
                  <a:pt x="2098" y="11946"/>
                  <a:pt x="3466" y="9727"/>
                  <a:pt x="5411" y="9119"/>
                </a:cubicBezTo>
                <a:cubicBezTo>
                  <a:pt x="7356" y="8481"/>
                  <a:pt x="9575" y="9241"/>
                  <a:pt x="11095" y="10609"/>
                </a:cubicBezTo>
                <a:cubicBezTo>
                  <a:pt x="12341" y="11733"/>
                  <a:pt x="13344" y="13344"/>
                  <a:pt x="15016" y="13709"/>
                </a:cubicBezTo>
                <a:cubicBezTo>
                  <a:pt x="16445" y="14044"/>
                  <a:pt x="18056" y="13192"/>
                  <a:pt x="18572" y="11885"/>
                </a:cubicBezTo>
                <a:cubicBezTo>
                  <a:pt x="19089" y="10548"/>
                  <a:pt x="18481" y="8937"/>
                  <a:pt x="17235" y="8116"/>
                </a:cubicBezTo>
                <a:cubicBezTo>
                  <a:pt x="16019" y="7326"/>
                  <a:pt x="14256" y="7387"/>
                  <a:pt x="13071" y="8238"/>
                </a:cubicBezTo>
                <a:cubicBezTo>
                  <a:pt x="11794" y="9150"/>
                  <a:pt x="10973" y="10852"/>
                  <a:pt x="9393" y="10913"/>
                </a:cubicBezTo>
                <a:cubicBezTo>
                  <a:pt x="8177" y="10943"/>
                  <a:pt x="7143" y="9758"/>
                  <a:pt x="7083" y="8603"/>
                </a:cubicBezTo>
                <a:cubicBezTo>
                  <a:pt x="7022" y="7417"/>
                  <a:pt x="7691" y="6293"/>
                  <a:pt x="8602" y="5502"/>
                </a:cubicBezTo>
                <a:cubicBezTo>
                  <a:pt x="9514" y="4682"/>
                  <a:pt x="10761" y="4074"/>
                  <a:pt x="11976" y="4287"/>
                </a:cubicBezTo>
                <a:cubicBezTo>
                  <a:pt x="13496" y="4560"/>
                  <a:pt x="14560" y="6171"/>
                  <a:pt x="14378" y="7630"/>
                </a:cubicBezTo>
                <a:cubicBezTo>
                  <a:pt x="14195" y="9089"/>
                  <a:pt x="12979" y="10305"/>
                  <a:pt x="11520" y="10791"/>
                </a:cubicBezTo>
                <a:cubicBezTo>
                  <a:pt x="10061" y="11247"/>
                  <a:pt x="8420" y="11065"/>
                  <a:pt x="6991" y="10487"/>
                </a:cubicBezTo>
                <a:cubicBezTo>
                  <a:pt x="5806" y="10031"/>
                  <a:pt x="4712" y="9302"/>
                  <a:pt x="4013" y="8268"/>
                </a:cubicBezTo>
                <a:cubicBezTo>
                  <a:pt x="2736" y="6384"/>
                  <a:pt x="3131" y="3679"/>
                  <a:pt x="4742" y="2098"/>
                </a:cubicBezTo>
                <a:cubicBezTo>
                  <a:pt x="6384" y="487"/>
                  <a:pt x="9028" y="1"/>
                  <a:pt x="11247" y="730"/>
                </a:cubicBezTo>
                <a:cubicBezTo>
                  <a:pt x="12311" y="1065"/>
                  <a:pt x="12888" y="2554"/>
                  <a:pt x="13040" y="3679"/>
                </a:cubicBezTo>
                <a:cubicBezTo>
                  <a:pt x="13192" y="4773"/>
                  <a:pt x="12615" y="6019"/>
                  <a:pt x="11551" y="6384"/>
                </a:cubicBezTo>
                <a:cubicBezTo>
                  <a:pt x="10578" y="6749"/>
                  <a:pt x="9514" y="6323"/>
                  <a:pt x="8511" y="6049"/>
                </a:cubicBezTo>
                <a:cubicBezTo>
                  <a:pt x="6596" y="5502"/>
                  <a:pt x="4469" y="5594"/>
                  <a:pt x="2766" y="6627"/>
                </a:cubicBezTo>
                <a:cubicBezTo>
                  <a:pt x="1095" y="7660"/>
                  <a:pt x="61" y="9819"/>
                  <a:pt x="639" y="11673"/>
                </a:cubicBezTo>
                <a:cubicBezTo>
                  <a:pt x="943" y="12585"/>
                  <a:pt x="1672" y="13436"/>
                  <a:pt x="2615" y="13557"/>
                </a:cubicBezTo>
                <a:cubicBezTo>
                  <a:pt x="3557" y="13648"/>
                  <a:pt x="4590" y="12737"/>
                  <a:pt x="4317" y="11825"/>
                </a:cubicBezTo>
                <a:cubicBezTo>
                  <a:pt x="4134" y="11126"/>
                  <a:pt x="3374" y="10730"/>
                  <a:pt x="2675" y="10822"/>
                </a:cubicBezTo>
                <a:cubicBezTo>
                  <a:pt x="1976" y="10913"/>
                  <a:pt x="1368" y="11399"/>
                  <a:pt x="1004" y="12007"/>
                </a:cubicBezTo>
                <a:cubicBezTo>
                  <a:pt x="0" y="13557"/>
                  <a:pt x="426" y="15806"/>
                  <a:pt x="1855" y="16961"/>
                </a:cubicBezTo>
                <a:cubicBezTo>
                  <a:pt x="3283" y="18117"/>
                  <a:pt x="5502" y="18147"/>
                  <a:pt x="6991" y="17053"/>
                </a:cubicBezTo>
              </a:path>
            </a:pathLst>
          </a:custGeom>
          <a:no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96208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1">
          <a:extLst>
            <a:ext uri="{FF2B5EF4-FFF2-40B4-BE49-F238E27FC236}">
              <a16:creationId xmlns:a16="http://schemas.microsoft.com/office/drawing/2014/main" id="{4156F6DB-BCC6-B84E-1D56-C590D2EBE5E8}"/>
            </a:ext>
          </a:extLst>
        </p:cNvPr>
        <p:cNvGrpSpPr/>
        <p:nvPr/>
      </p:nvGrpSpPr>
      <p:grpSpPr>
        <a:xfrm>
          <a:off x="0" y="0"/>
          <a:ext cx="0" cy="0"/>
          <a:chOff x="0" y="0"/>
          <a:chExt cx="0" cy="0"/>
        </a:xfrm>
      </p:grpSpPr>
      <p:sp>
        <p:nvSpPr>
          <p:cNvPr id="1052" name="Google Shape;1052;p56">
            <a:extLst>
              <a:ext uri="{FF2B5EF4-FFF2-40B4-BE49-F238E27FC236}">
                <a16:creationId xmlns:a16="http://schemas.microsoft.com/office/drawing/2014/main" id="{1A54C97A-1DF1-C056-2A95-EFD16900E708}"/>
              </a:ext>
            </a:extLst>
          </p:cNvPr>
          <p:cNvSpPr txBox="1">
            <a:spLocks noGrp="1"/>
          </p:cNvSpPr>
          <p:nvPr>
            <p:ph type="title"/>
          </p:nvPr>
        </p:nvSpPr>
        <p:spPr>
          <a:xfrm>
            <a:off x="129375" y="951179"/>
            <a:ext cx="4204870" cy="597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1800" dirty="0"/>
              <a:t>Intersectionality</a:t>
            </a:r>
            <a:endParaRPr sz="1800" dirty="0"/>
          </a:p>
        </p:txBody>
      </p:sp>
      <p:sp>
        <p:nvSpPr>
          <p:cNvPr id="1053" name="Google Shape;1053;p56">
            <a:extLst>
              <a:ext uri="{FF2B5EF4-FFF2-40B4-BE49-F238E27FC236}">
                <a16:creationId xmlns:a16="http://schemas.microsoft.com/office/drawing/2014/main" id="{E3863E4B-6F7D-29B3-FD91-AF9623E0EBC8}"/>
              </a:ext>
            </a:extLst>
          </p:cNvPr>
          <p:cNvSpPr txBox="1">
            <a:spLocks noGrp="1"/>
          </p:cNvSpPr>
          <p:nvPr>
            <p:ph type="body" idx="1"/>
          </p:nvPr>
        </p:nvSpPr>
        <p:spPr>
          <a:xfrm>
            <a:off x="9410" y="1548479"/>
            <a:ext cx="4443350" cy="3107926"/>
          </a:xfrm>
          <a:prstGeom prst="rect">
            <a:avLst/>
          </a:prstGeom>
        </p:spPr>
        <p:txBody>
          <a:bodyPr spcFirstLastPara="1" wrap="square" lIns="91425" tIns="91425" rIns="91425" bIns="91425" anchor="ctr" anchorCtr="0">
            <a:noAutofit/>
          </a:bodyPr>
          <a:lstStyle/>
          <a:p>
            <a:pPr marL="0" indent="0">
              <a:buNone/>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r>
              <a:rPr lang="en-US" sz="1800" dirty="0">
                <a:effectLst/>
                <a:latin typeface="Arial" panose="020B0604020202020204" pitchFamily="34" charset="0"/>
                <a:ea typeface="Times New Roman" panose="02020603050405020304" pitchFamily="18" charset="0"/>
                <a:cs typeface="Times New Roman" panose="02020603050405020304" pitchFamily="18" charset="0"/>
              </a:rPr>
              <a:t>Conceived by Kimberle Crenshaw in 1989.</a:t>
            </a:r>
          </a:p>
          <a:p>
            <a:pPr marL="342900" indent="-342900"/>
            <a:r>
              <a:rPr lang="en-US" sz="1800" dirty="0">
                <a:effectLst/>
                <a:latin typeface="Arial" panose="020B0604020202020204" pitchFamily="34" charset="0"/>
                <a:ea typeface="Times New Roman" panose="02020603050405020304" pitchFamily="18" charset="0"/>
                <a:cs typeface="Times New Roman" panose="02020603050405020304" pitchFamily="18" charset="0"/>
              </a:rPr>
              <a:t>Holds that discrimination derives from diverse strains of oppression coincidentally.</a:t>
            </a:r>
          </a:p>
          <a:p>
            <a:pPr marL="342900" indent="-342900"/>
            <a:r>
              <a:rPr lang="en-US" sz="1800" dirty="0">
                <a:latin typeface="Arial" panose="020B0604020202020204" pitchFamily="34" charset="0"/>
                <a:ea typeface="Times New Roman" panose="02020603050405020304" pitchFamily="18" charset="0"/>
                <a:cs typeface="Times New Roman" panose="02020603050405020304" pitchFamily="18" charset="0"/>
              </a:rPr>
              <a:t>Argues that d</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iscrimination is not a product of one single strain of oppression – such as sexism or racism.</a:t>
            </a:r>
            <a:endParaRPr lang="en-US" sz="1800" dirty="0"/>
          </a:p>
          <a:p>
            <a:pPr marL="342900" indent="-342900"/>
            <a:endParaRPr lang="en-US" sz="1800" dirty="0"/>
          </a:p>
          <a:p>
            <a:pPr marL="342900" indent="-342900"/>
            <a:endParaRPr lang="en-US" sz="1800" dirty="0"/>
          </a:p>
        </p:txBody>
      </p:sp>
      <p:pic>
        <p:nvPicPr>
          <p:cNvPr id="1054" name="Google Shape;1054;p56">
            <a:extLst>
              <a:ext uri="{FF2B5EF4-FFF2-40B4-BE49-F238E27FC236}">
                <a16:creationId xmlns:a16="http://schemas.microsoft.com/office/drawing/2014/main" id="{C0F809F5-A288-CC5F-FD3E-33C19FF0BD8E}"/>
              </a:ext>
            </a:extLst>
          </p:cNvPr>
          <p:cNvPicPr preferRelativeResize="0"/>
          <p:nvPr/>
        </p:nvPicPr>
        <p:blipFill>
          <a:blip r:embed="rId3"/>
          <a:srcRect l="4309" r="4309"/>
          <a:stretch/>
        </p:blipFill>
        <p:spPr>
          <a:xfrm>
            <a:off x="4571275" y="152400"/>
            <a:ext cx="4443350" cy="4862350"/>
          </a:xfrm>
          <a:prstGeom prst="rect">
            <a:avLst/>
          </a:prstGeom>
          <a:noFill/>
          <a:ln>
            <a:noFill/>
          </a:ln>
        </p:spPr>
      </p:pic>
      <p:sp>
        <p:nvSpPr>
          <p:cNvPr id="1055" name="Google Shape;1055;p56">
            <a:extLst>
              <a:ext uri="{FF2B5EF4-FFF2-40B4-BE49-F238E27FC236}">
                <a16:creationId xmlns:a16="http://schemas.microsoft.com/office/drawing/2014/main" id="{E3BD0160-540A-6587-5094-0033BD0675F4}"/>
              </a:ext>
            </a:extLst>
          </p:cNvPr>
          <p:cNvSpPr/>
          <p:nvPr/>
        </p:nvSpPr>
        <p:spPr>
          <a:xfrm>
            <a:off x="3558429" y="4461895"/>
            <a:ext cx="2700684" cy="1139890"/>
          </a:xfrm>
          <a:custGeom>
            <a:avLst/>
            <a:gdLst/>
            <a:ahLst/>
            <a:cxnLst/>
            <a:rect l="l" t="t" r="r" b="b"/>
            <a:pathLst>
              <a:path w="51278" h="24556" extrusionOk="0">
                <a:moveTo>
                  <a:pt x="21492" y="0"/>
                </a:moveTo>
                <a:cubicBezTo>
                  <a:pt x="19860" y="0"/>
                  <a:pt x="18229" y="392"/>
                  <a:pt x="16839" y="1239"/>
                </a:cubicBezTo>
                <a:cubicBezTo>
                  <a:pt x="14712" y="2515"/>
                  <a:pt x="13344" y="4613"/>
                  <a:pt x="11702" y="6406"/>
                </a:cubicBezTo>
                <a:cubicBezTo>
                  <a:pt x="9939" y="8290"/>
                  <a:pt x="7994" y="9385"/>
                  <a:pt x="5623" y="10297"/>
                </a:cubicBezTo>
                <a:cubicBezTo>
                  <a:pt x="1368" y="11968"/>
                  <a:pt x="0" y="17683"/>
                  <a:pt x="3769" y="20783"/>
                </a:cubicBezTo>
                <a:cubicBezTo>
                  <a:pt x="5309" y="22051"/>
                  <a:pt x="7337" y="22459"/>
                  <a:pt x="9365" y="22459"/>
                </a:cubicBezTo>
                <a:cubicBezTo>
                  <a:pt x="10059" y="22459"/>
                  <a:pt x="10754" y="22411"/>
                  <a:pt x="11429" y="22333"/>
                </a:cubicBezTo>
                <a:cubicBezTo>
                  <a:pt x="13732" y="22071"/>
                  <a:pt x="16013" y="21494"/>
                  <a:pt x="18310" y="21494"/>
                </a:cubicBezTo>
                <a:cubicBezTo>
                  <a:pt x="18681" y="21494"/>
                  <a:pt x="19051" y="21509"/>
                  <a:pt x="19423" y="21543"/>
                </a:cubicBezTo>
                <a:cubicBezTo>
                  <a:pt x="21976" y="21756"/>
                  <a:pt x="24317" y="22850"/>
                  <a:pt x="26748" y="23640"/>
                </a:cubicBezTo>
                <a:cubicBezTo>
                  <a:pt x="28292" y="24148"/>
                  <a:pt x="29949" y="24556"/>
                  <a:pt x="31566" y="24556"/>
                </a:cubicBezTo>
                <a:cubicBezTo>
                  <a:pt x="32464" y="24556"/>
                  <a:pt x="33349" y="24430"/>
                  <a:pt x="34195" y="24126"/>
                </a:cubicBezTo>
                <a:cubicBezTo>
                  <a:pt x="36292" y="23367"/>
                  <a:pt x="37903" y="21664"/>
                  <a:pt x="39970" y="20905"/>
                </a:cubicBezTo>
                <a:cubicBezTo>
                  <a:pt x="42341" y="19993"/>
                  <a:pt x="45107" y="20388"/>
                  <a:pt x="47448" y="19324"/>
                </a:cubicBezTo>
                <a:cubicBezTo>
                  <a:pt x="49758" y="18291"/>
                  <a:pt x="51278" y="15737"/>
                  <a:pt x="51156" y="13214"/>
                </a:cubicBezTo>
                <a:cubicBezTo>
                  <a:pt x="51004" y="10692"/>
                  <a:pt x="49180" y="8321"/>
                  <a:pt x="46779" y="7531"/>
                </a:cubicBezTo>
                <a:cubicBezTo>
                  <a:pt x="45951" y="7259"/>
                  <a:pt x="45095" y="7163"/>
                  <a:pt x="44225" y="7163"/>
                </a:cubicBezTo>
                <a:cubicBezTo>
                  <a:pt x="42152" y="7163"/>
                  <a:pt x="39998" y="7706"/>
                  <a:pt x="37935" y="7706"/>
                </a:cubicBezTo>
                <a:cubicBezTo>
                  <a:pt x="36988" y="7706"/>
                  <a:pt x="36060" y="7591"/>
                  <a:pt x="35168" y="7257"/>
                </a:cubicBezTo>
                <a:cubicBezTo>
                  <a:pt x="33314" y="6558"/>
                  <a:pt x="31916" y="5038"/>
                  <a:pt x="30396" y="3731"/>
                </a:cubicBezTo>
                <a:cubicBezTo>
                  <a:pt x="28542" y="2120"/>
                  <a:pt x="26353" y="843"/>
                  <a:pt x="23952" y="296"/>
                </a:cubicBezTo>
                <a:cubicBezTo>
                  <a:pt x="23153" y="102"/>
                  <a:pt x="22322" y="0"/>
                  <a:pt x="214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6" name="Google Shape;1056;p56">
            <a:extLst>
              <a:ext uri="{FF2B5EF4-FFF2-40B4-BE49-F238E27FC236}">
                <a16:creationId xmlns:a16="http://schemas.microsoft.com/office/drawing/2014/main" id="{32CF92B4-1FF9-495F-7850-882E902A18AE}"/>
              </a:ext>
            </a:extLst>
          </p:cNvPr>
          <p:cNvSpPr/>
          <p:nvPr/>
        </p:nvSpPr>
        <p:spPr>
          <a:xfrm>
            <a:off x="325825" y="336834"/>
            <a:ext cx="1230204" cy="597255"/>
          </a:xfrm>
          <a:custGeom>
            <a:avLst/>
            <a:gdLst/>
            <a:ahLst/>
            <a:cxnLst/>
            <a:rect l="l" t="t" r="r" b="b"/>
            <a:pathLst>
              <a:path w="58756" h="38384" extrusionOk="0">
                <a:moveTo>
                  <a:pt x="32339" y="1"/>
                </a:moveTo>
                <a:cubicBezTo>
                  <a:pt x="31819" y="1"/>
                  <a:pt x="31300" y="48"/>
                  <a:pt x="30792" y="146"/>
                </a:cubicBezTo>
                <a:cubicBezTo>
                  <a:pt x="27479" y="785"/>
                  <a:pt x="24682" y="3277"/>
                  <a:pt x="23132" y="6286"/>
                </a:cubicBezTo>
                <a:cubicBezTo>
                  <a:pt x="22220" y="8049"/>
                  <a:pt x="21673" y="9994"/>
                  <a:pt x="20579" y="11666"/>
                </a:cubicBezTo>
                <a:cubicBezTo>
                  <a:pt x="19606" y="13156"/>
                  <a:pt x="18208" y="14341"/>
                  <a:pt x="16597" y="15070"/>
                </a:cubicBezTo>
                <a:cubicBezTo>
                  <a:pt x="14074" y="16195"/>
                  <a:pt x="10913" y="16347"/>
                  <a:pt x="9120" y="18475"/>
                </a:cubicBezTo>
                <a:cubicBezTo>
                  <a:pt x="7569" y="20329"/>
                  <a:pt x="7661" y="23095"/>
                  <a:pt x="6323" y="25101"/>
                </a:cubicBezTo>
                <a:cubicBezTo>
                  <a:pt x="5533" y="26286"/>
                  <a:pt x="4348" y="27107"/>
                  <a:pt x="3223" y="27958"/>
                </a:cubicBezTo>
                <a:cubicBezTo>
                  <a:pt x="1764" y="29144"/>
                  <a:pt x="1" y="30694"/>
                  <a:pt x="31" y="32548"/>
                </a:cubicBezTo>
                <a:cubicBezTo>
                  <a:pt x="62" y="34068"/>
                  <a:pt x="1065" y="35466"/>
                  <a:pt x="2372" y="36256"/>
                </a:cubicBezTo>
                <a:cubicBezTo>
                  <a:pt x="3679" y="37077"/>
                  <a:pt x="5199" y="37381"/>
                  <a:pt x="6718" y="37624"/>
                </a:cubicBezTo>
                <a:cubicBezTo>
                  <a:pt x="10731" y="38232"/>
                  <a:pt x="14804" y="38293"/>
                  <a:pt x="18846" y="38323"/>
                </a:cubicBezTo>
                <a:cubicBezTo>
                  <a:pt x="23375" y="38354"/>
                  <a:pt x="27874" y="38384"/>
                  <a:pt x="32403" y="38384"/>
                </a:cubicBezTo>
                <a:cubicBezTo>
                  <a:pt x="36445" y="38384"/>
                  <a:pt x="39911" y="38293"/>
                  <a:pt x="43953" y="38019"/>
                </a:cubicBezTo>
                <a:cubicBezTo>
                  <a:pt x="47297" y="37746"/>
                  <a:pt x="51066" y="37442"/>
                  <a:pt x="54045" y="35922"/>
                </a:cubicBezTo>
                <a:cubicBezTo>
                  <a:pt x="57601" y="34098"/>
                  <a:pt x="58756" y="30724"/>
                  <a:pt x="58178" y="27411"/>
                </a:cubicBezTo>
                <a:cubicBezTo>
                  <a:pt x="57510" y="23733"/>
                  <a:pt x="53710" y="21393"/>
                  <a:pt x="52616" y="17836"/>
                </a:cubicBezTo>
                <a:cubicBezTo>
                  <a:pt x="52312" y="16773"/>
                  <a:pt x="52221" y="15678"/>
                  <a:pt x="52038" y="14584"/>
                </a:cubicBezTo>
                <a:cubicBezTo>
                  <a:pt x="51552" y="11940"/>
                  <a:pt x="50123" y="9295"/>
                  <a:pt x="47661" y="8262"/>
                </a:cubicBezTo>
                <a:cubicBezTo>
                  <a:pt x="45169" y="7259"/>
                  <a:pt x="41825" y="7836"/>
                  <a:pt x="40275" y="5678"/>
                </a:cubicBezTo>
                <a:cubicBezTo>
                  <a:pt x="39911" y="5162"/>
                  <a:pt x="39698" y="4584"/>
                  <a:pt x="39424" y="4007"/>
                </a:cubicBezTo>
                <a:cubicBezTo>
                  <a:pt x="38112" y="1459"/>
                  <a:pt x="35209" y="1"/>
                  <a:pt x="323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7" name="Google Shape;1057;p56">
            <a:extLst>
              <a:ext uri="{FF2B5EF4-FFF2-40B4-BE49-F238E27FC236}">
                <a16:creationId xmlns:a16="http://schemas.microsoft.com/office/drawing/2014/main" id="{1DFD5768-C079-FE28-8DBF-0E63C71BCF03}"/>
              </a:ext>
            </a:extLst>
          </p:cNvPr>
          <p:cNvSpPr/>
          <p:nvPr/>
        </p:nvSpPr>
        <p:spPr>
          <a:xfrm rot="1061686">
            <a:off x="4115542" y="-324222"/>
            <a:ext cx="1586458" cy="1727440"/>
          </a:xfrm>
          <a:custGeom>
            <a:avLst/>
            <a:gdLst/>
            <a:ahLst/>
            <a:cxnLst/>
            <a:rect l="l" t="t" r="r" b="b"/>
            <a:pathLst>
              <a:path w="23588" h="25686" fill="none" extrusionOk="0">
                <a:moveTo>
                  <a:pt x="22129" y="14682"/>
                </a:moveTo>
                <a:cubicBezTo>
                  <a:pt x="20183" y="13588"/>
                  <a:pt x="17508" y="14591"/>
                  <a:pt x="16475" y="16475"/>
                </a:cubicBezTo>
                <a:cubicBezTo>
                  <a:pt x="15837" y="17630"/>
                  <a:pt x="15928" y="19424"/>
                  <a:pt x="17204" y="19940"/>
                </a:cubicBezTo>
                <a:cubicBezTo>
                  <a:pt x="18390" y="20396"/>
                  <a:pt x="19697" y="19393"/>
                  <a:pt x="20031" y="18238"/>
                </a:cubicBezTo>
                <a:cubicBezTo>
                  <a:pt x="20244" y="17478"/>
                  <a:pt x="20092" y="16566"/>
                  <a:pt x="19454" y="16019"/>
                </a:cubicBezTo>
                <a:cubicBezTo>
                  <a:pt x="18815" y="15442"/>
                  <a:pt x="17782" y="15381"/>
                  <a:pt x="16931" y="15654"/>
                </a:cubicBezTo>
                <a:cubicBezTo>
                  <a:pt x="15077" y="16202"/>
                  <a:pt x="13861" y="17813"/>
                  <a:pt x="12554" y="19180"/>
                </a:cubicBezTo>
                <a:cubicBezTo>
                  <a:pt x="11247" y="20579"/>
                  <a:pt x="9454" y="21886"/>
                  <a:pt x="7539" y="21521"/>
                </a:cubicBezTo>
                <a:cubicBezTo>
                  <a:pt x="6657" y="21338"/>
                  <a:pt x="5806" y="20700"/>
                  <a:pt x="5745" y="19849"/>
                </a:cubicBezTo>
                <a:cubicBezTo>
                  <a:pt x="5715" y="18846"/>
                  <a:pt x="6840" y="18117"/>
                  <a:pt x="7873" y="17934"/>
                </a:cubicBezTo>
                <a:cubicBezTo>
                  <a:pt x="9879" y="17569"/>
                  <a:pt x="11946" y="18299"/>
                  <a:pt x="13557" y="19484"/>
                </a:cubicBezTo>
                <a:cubicBezTo>
                  <a:pt x="14530" y="20183"/>
                  <a:pt x="15441" y="21247"/>
                  <a:pt x="15320" y="22372"/>
                </a:cubicBezTo>
                <a:cubicBezTo>
                  <a:pt x="15198" y="23284"/>
                  <a:pt x="14499" y="24013"/>
                  <a:pt x="13770" y="24560"/>
                </a:cubicBezTo>
                <a:cubicBezTo>
                  <a:pt x="13040" y="25108"/>
                  <a:pt x="12250" y="25594"/>
                  <a:pt x="11308" y="25655"/>
                </a:cubicBezTo>
                <a:cubicBezTo>
                  <a:pt x="10396" y="25685"/>
                  <a:pt x="9393" y="25199"/>
                  <a:pt x="9180" y="24348"/>
                </a:cubicBezTo>
                <a:cubicBezTo>
                  <a:pt x="8846" y="23162"/>
                  <a:pt x="10122" y="22129"/>
                  <a:pt x="11308" y="21734"/>
                </a:cubicBezTo>
                <a:cubicBezTo>
                  <a:pt x="12524" y="21338"/>
                  <a:pt x="13922" y="21186"/>
                  <a:pt x="14742" y="20244"/>
                </a:cubicBezTo>
                <a:cubicBezTo>
                  <a:pt x="15563" y="19332"/>
                  <a:pt x="15533" y="17965"/>
                  <a:pt x="15168" y="16810"/>
                </a:cubicBezTo>
                <a:cubicBezTo>
                  <a:pt x="14894" y="15806"/>
                  <a:pt x="14347" y="14834"/>
                  <a:pt x="13466" y="14226"/>
                </a:cubicBezTo>
                <a:cubicBezTo>
                  <a:pt x="12493" y="13557"/>
                  <a:pt x="11186" y="13436"/>
                  <a:pt x="9970" y="13496"/>
                </a:cubicBezTo>
                <a:cubicBezTo>
                  <a:pt x="8481" y="13557"/>
                  <a:pt x="6931" y="13861"/>
                  <a:pt x="5776" y="14773"/>
                </a:cubicBezTo>
                <a:cubicBezTo>
                  <a:pt x="4195" y="15989"/>
                  <a:pt x="3709" y="18299"/>
                  <a:pt x="4590" y="20031"/>
                </a:cubicBezTo>
                <a:cubicBezTo>
                  <a:pt x="5472" y="21794"/>
                  <a:pt x="7630" y="22889"/>
                  <a:pt x="9636" y="22585"/>
                </a:cubicBezTo>
                <a:cubicBezTo>
                  <a:pt x="11642" y="22311"/>
                  <a:pt x="13344" y="20670"/>
                  <a:pt x="13648" y="18755"/>
                </a:cubicBezTo>
                <a:cubicBezTo>
                  <a:pt x="13739" y="18208"/>
                  <a:pt x="13739" y="17661"/>
                  <a:pt x="13527" y="17144"/>
                </a:cubicBezTo>
                <a:cubicBezTo>
                  <a:pt x="13131" y="16141"/>
                  <a:pt x="12037" y="15472"/>
                  <a:pt x="10943" y="15351"/>
                </a:cubicBezTo>
                <a:cubicBezTo>
                  <a:pt x="9818" y="15229"/>
                  <a:pt x="8724" y="15563"/>
                  <a:pt x="7751" y="16110"/>
                </a:cubicBezTo>
                <a:cubicBezTo>
                  <a:pt x="7326" y="16354"/>
                  <a:pt x="6900" y="16658"/>
                  <a:pt x="6657" y="17083"/>
                </a:cubicBezTo>
                <a:cubicBezTo>
                  <a:pt x="6080" y="18056"/>
                  <a:pt x="6657" y="19424"/>
                  <a:pt x="7721" y="19940"/>
                </a:cubicBezTo>
                <a:cubicBezTo>
                  <a:pt x="8785" y="20457"/>
                  <a:pt x="10122" y="20183"/>
                  <a:pt x="11034" y="19484"/>
                </a:cubicBezTo>
                <a:cubicBezTo>
                  <a:pt x="11946" y="18785"/>
                  <a:pt x="12493" y="17752"/>
                  <a:pt x="12827" y="16658"/>
                </a:cubicBezTo>
                <a:cubicBezTo>
                  <a:pt x="13131" y="15594"/>
                  <a:pt x="13253" y="14469"/>
                  <a:pt x="13435" y="13344"/>
                </a:cubicBezTo>
                <a:cubicBezTo>
                  <a:pt x="13557" y="12554"/>
                  <a:pt x="13739" y="11703"/>
                  <a:pt x="14317" y="11126"/>
                </a:cubicBezTo>
                <a:cubicBezTo>
                  <a:pt x="14986" y="10396"/>
                  <a:pt x="16110" y="10153"/>
                  <a:pt x="17144" y="10305"/>
                </a:cubicBezTo>
                <a:cubicBezTo>
                  <a:pt x="18815" y="10518"/>
                  <a:pt x="20366" y="11794"/>
                  <a:pt x="20730" y="13375"/>
                </a:cubicBezTo>
                <a:cubicBezTo>
                  <a:pt x="21125" y="14986"/>
                  <a:pt x="20274" y="16779"/>
                  <a:pt x="18724" y="17448"/>
                </a:cubicBezTo>
                <a:cubicBezTo>
                  <a:pt x="17174" y="18117"/>
                  <a:pt x="15107" y="17478"/>
                  <a:pt x="14317" y="16019"/>
                </a:cubicBezTo>
                <a:cubicBezTo>
                  <a:pt x="13861" y="15259"/>
                  <a:pt x="13831" y="14317"/>
                  <a:pt x="13891" y="13436"/>
                </a:cubicBezTo>
                <a:cubicBezTo>
                  <a:pt x="14043" y="11612"/>
                  <a:pt x="14742" y="9758"/>
                  <a:pt x="16201" y="8572"/>
                </a:cubicBezTo>
                <a:cubicBezTo>
                  <a:pt x="17691" y="7387"/>
                  <a:pt x="19970" y="7083"/>
                  <a:pt x="21581" y="8116"/>
                </a:cubicBezTo>
                <a:cubicBezTo>
                  <a:pt x="23162" y="9150"/>
                  <a:pt x="23588" y="11642"/>
                  <a:pt x="22159" y="12858"/>
                </a:cubicBezTo>
                <a:cubicBezTo>
                  <a:pt x="20974" y="13922"/>
                  <a:pt x="18937" y="13709"/>
                  <a:pt x="17691" y="12676"/>
                </a:cubicBezTo>
                <a:cubicBezTo>
                  <a:pt x="16779" y="11977"/>
                  <a:pt x="16201" y="10913"/>
                  <a:pt x="16080" y="9788"/>
                </a:cubicBezTo>
                <a:cubicBezTo>
                  <a:pt x="15897" y="7630"/>
                  <a:pt x="17387" y="5350"/>
                  <a:pt x="16384" y="3405"/>
                </a:cubicBezTo>
                <a:cubicBezTo>
                  <a:pt x="15837" y="2341"/>
                  <a:pt x="14560" y="1673"/>
                  <a:pt x="13314" y="1642"/>
                </a:cubicBezTo>
                <a:cubicBezTo>
                  <a:pt x="12068" y="1612"/>
                  <a:pt x="10852" y="2159"/>
                  <a:pt x="9970" y="2980"/>
                </a:cubicBezTo>
                <a:cubicBezTo>
                  <a:pt x="9545" y="3344"/>
                  <a:pt x="9180" y="3770"/>
                  <a:pt x="9028" y="4287"/>
                </a:cubicBezTo>
                <a:cubicBezTo>
                  <a:pt x="8633" y="5442"/>
                  <a:pt x="9332" y="6749"/>
                  <a:pt x="10305" y="7569"/>
                </a:cubicBezTo>
                <a:cubicBezTo>
                  <a:pt x="11277" y="8360"/>
                  <a:pt x="12524" y="8815"/>
                  <a:pt x="13679" y="9423"/>
                </a:cubicBezTo>
                <a:cubicBezTo>
                  <a:pt x="14803" y="10001"/>
                  <a:pt x="15928" y="10822"/>
                  <a:pt x="16353" y="11977"/>
                </a:cubicBezTo>
                <a:cubicBezTo>
                  <a:pt x="16809" y="13223"/>
                  <a:pt x="16414" y="14591"/>
                  <a:pt x="15745" y="15746"/>
                </a:cubicBezTo>
                <a:cubicBezTo>
                  <a:pt x="15138" y="16810"/>
                  <a:pt x="14286" y="17782"/>
                  <a:pt x="13131" y="18329"/>
                </a:cubicBezTo>
                <a:cubicBezTo>
                  <a:pt x="11186" y="19272"/>
                  <a:pt x="8542" y="18633"/>
                  <a:pt x="7204" y="16931"/>
                </a:cubicBezTo>
                <a:cubicBezTo>
                  <a:pt x="5867" y="15259"/>
                  <a:pt x="5958" y="12706"/>
                  <a:pt x="7356" y="11095"/>
                </a:cubicBezTo>
                <a:cubicBezTo>
                  <a:pt x="7873" y="10457"/>
                  <a:pt x="8694" y="9940"/>
                  <a:pt x="9545" y="10062"/>
                </a:cubicBezTo>
                <a:cubicBezTo>
                  <a:pt x="10548" y="10183"/>
                  <a:pt x="11216" y="11217"/>
                  <a:pt x="11186" y="12189"/>
                </a:cubicBezTo>
                <a:cubicBezTo>
                  <a:pt x="11156" y="13132"/>
                  <a:pt x="10548" y="14013"/>
                  <a:pt x="9788" y="14621"/>
                </a:cubicBezTo>
                <a:cubicBezTo>
                  <a:pt x="8785" y="15472"/>
                  <a:pt x="7417" y="15989"/>
                  <a:pt x="6080" y="15867"/>
                </a:cubicBezTo>
                <a:cubicBezTo>
                  <a:pt x="4742" y="15746"/>
                  <a:pt x="3435" y="14955"/>
                  <a:pt x="2918" y="13770"/>
                </a:cubicBezTo>
                <a:cubicBezTo>
                  <a:pt x="2098" y="11946"/>
                  <a:pt x="3466" y="9727"/>
                  <a:pt x="5411" y="9119"/>
                </a:cubicBezTo>
                <a:cubicBezTo>
                  <a:pt x="7356" y="8481"/>
                  <a:pt x="9575" y="9241"/>
                  <a:pt x="11095" y="10609"/>
                </a:cubicBezTo>
                <a:cubicBezTo>
                  <a:pt x="12341" y="11733"/>
                  <a:pt x="13344" y="13344"/>
                  <a:pt x="15016" y="13709"/>
                </a:cubicBezTo>
                <a:cubicBezTo>
                  <a:pt x="16445" y="14044"/>
                  <a:pt x="18056" y="13192"/>
                  <a:pt x="18572" y="11885"/>
                </a:cubicBezTo>
                <a:cubicBezTo>
                  <a:pt x="19089" y="10548"/>
                  <a:pt x="18481" y="8937"/>
                  <a:pt x="17235" y="8116"/>
                </a:cubicBezTo>
                <a:cubicBezTo>
                  <a:pt x="16019" y="7326"/>
                  <a:pt x="14256" y="7387"/>
                  <a:pt x="13071" y="8238"/>
                </a:cubicBezTo>
                <a:cubicBezTo>
                  <a:pt x="11794" y="9150"/>
                  <a:pt x="10973" y="10852"/>
                  <a:pt x="9393" y="10913"/>
                </a:cubicBezTo>
                <a:cubicBezTo>
                  <a:pt x="8177" y="10943"/>
                  <a:pt x="7143" y="9758"/>
                  <a:pt x="7083" y="8603"/>
                </a:cubicBezTo>
                <a:cubicBezTo>
                  <a:pt x="7022" y="7417"/>
                  <a:pt x="7691" y="6293"/>
                  <a:pt x="8602" y="5502"/>
                </a:cubicBezTo>
                <a:cubicBezTo>
                  <a:pt x="9514" y="4682"/>
                  <a:pt x="10761" y="4074"/>
                  <a:pt x="11976" y="4287"/>
                </a:cubicBezTo>
                <a:cubicBezTo>
                  <a:pt x="13496" y="4560"/>
                  <a:pt x="14560" y="6171"/>
                  <a:pt x="14378" y="7630"/>
                </a:cubicBezTo>
                <a:cubicBezTo>
                  <a:pt x="14195" y="9089"/>
                  <a:pt x="12979" y="10305"/>
                  <a:pt x="11520" y="10791"/>
                </a:cubicBezTo>
                <a:cubicBezTo>
                  <a:pt x="10061" y="11247"/>
                  <a:pt x="8420" y="11065"/>
                  <a:pt x="6991" y="10487"/>
                </a:cubicBezTo>
                <a:cubicBezTo>
                  <a:pt x="5806" y="10031"/>
                  <a:pt x="4712" y="9302"/>
                  <a:pt x="4013" y="8268"/>
                </a:cubicBezTo>
                <a:cubicBezTo>
                  <a:pt x="2736" y="6384"/>
                  <a:pt x="3131" y="3679"/>
                  <a:pt x="4742" y="2098"/>
                </a:cubicBezTo>
                <a:cubicBezTo>
                  <a:pt x="6384" y="487"/>
                  <a:pt x="9028" y="1"/>
                  <a:pt x="11247" y="730"/>
                </a:cubicBezTo>
                <a:cubicBezTo>
                  <a:pt x="12311" y="1065"/>
                  <a:pt x="12888" y="2554"/>
                  <a:pt x="13040" y="3679"/>
                </a:cubicBezTo>
                <a:cubicBezTo>
                  <a:pt x="13192" y="4773"/>
                  <a:pt x="12615" y="6019"/>
                  <a:pt x="11551" y="6384"/>
                </a:cubicBezTo>
                <a:cubicBezTo>
                  <a:pt x="10578" y="6749"/>
                  <a:pt x="9514" y="6323"/>
                  <a:pt x="8511" y="6049"/>
                </a:cubicBezTo>
                <a:cubicBezTo>
                  <a:pt x="6596" y="5502"/>
                  <a:pt x="4469" y="5594"/>
                  <a:pt x="2766" y="6627"/>
                </a:cubicBezTo>
                <a:cubicBezTo>
                  <a:pt x="1095" y="7660"/>
                  <a:pt x="61" y="9819"/>
                  <a:pt x="639" y="11673"/>
                </a:cubicBezTo>
                <a:cubicBezTo>
                  <a:pt x="943" y="12585"/>
                  <a:pt x="1672" y="13436"/>
                  <a:pt x="2615" y="13557"/>
                </a:cubicBezTo>
                <a:cubicBezTo>
                  <a:pt x="3557" y="13648"/>
                  <a:pt x="4590" y="12737"/>
                  <a:pt x="4317" y="11825"/>
                </a:cubicBezTo>
                <a:cubicBezTo>
                  <a:pt x="4134" y="11126"/>
                  <a:pt x="3374" y="10730"/>
                  <a:pt x="2675" y="10822"/>
                </a:cubicBezTo>
                <a:cubicBezTo>
                  <a:pt x="1976" y="10913"/>
                  <a:pt x="1368" y="11399"/>
                  <a:pt x="1004" y="12007"/>
                </a:cubicBezTo>
                <a:cubicBezTo>
                  <a:pt x="0" y="13557"/>
                  <a:pt x="426" y="15806"/>
                  <a:pt x="1855" y="16961"/>
                </a:cubicBezTo>
                <a:cubicBezTo>
                  <a:pt x="3283" y="18117"/>
                  <a:pt x="5502" y="18147"/>
                  <a:pt x="6991" y="17053"/>
                </a:cubicBezTo>
              </a:path>
            </a:pathLst>
          </a:custGeom>
          <a:no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01512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Google Shape;1052;p56"/>
          <p:cNvSpPr txBox="1">
            <a:spLocks noGrp="1"/>
          </p:cNvSpPr>
          <p:nvPr>
            <p:ph type="title"/>
          </p:nvPr>
        </p:nvSpPr>
        <p:spPr>
          <a:xfrm>
            <a:off x="129375" y="951179"/>
            <a:ext cx="4204870" cy="597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000" dirty="0"/>
              <a:t>Intersectional Reading</a:t>
            </a:r>
            <a:endParaRPr sz="2000" dirty="0"/>
          </a:p>
        </p:txBody>
      </p:sp>
      <p:sp>
        <p:nvSpPr>
          <p:cNvPr id="1053" name="Google Shape;1053;p56"/>
          <p:cNvSpPr txBox="1">
            <a:spLocks noGrp="1"/>
          </p:cNvSpPr>
          <p:nvPr>
            <p:ph type="body" idx="1"/>
          </p:nvPr>
        </p:nvSpPr>
        <p:spPr>
          <a:xfrm>
            <a:off x="43275" y="1565569"/>
            <a:ext cx="4443350" cy="3577931"/>
          </a:xfrm>
          <a:prstGeom prst="rect">
            <a:avLst/>
          </a:prstGeom>
        </p:spPr>
        <p:txBody>
          <a:bodyPr spcFirstLastPara="1" wrap="square" lIns="91425" tIns="91425" rIns="91425" bIns="91425" anchor="ctr" anchorCtr="0">
            <a:noAutofit/>
          </a:bodyPr>
          <a:lstStyle/>
          <a:p>
            <a:pPr marL="285750" indent="-285750"/>
            <a:r>
              <a:rPr lang="en-US" dirty="0">
                <a:effectLst/>
                <a:latin typeface="Arial" panose="020B0604020202020204" pitchFamily="34" charset="0"/>
                <a:ea typeface="Times New Roman" panose="02020603050405020304" pitchFamily="18" charset="0"/>
                <a:cs typeface="Times New Roman" panose="02020603050405020304" pitchFamily="18" charset="0"/>
              </a:rPr>
              <a:t>As a literary analysis technique, intersectionality petitions students to ponder the impact of different variables on characters.</a:t>
            </a:r>
          </a:p>
          <a:p>
            <a:pPr marL="285750" indent="-285750"/>
            <a:r>
              <a:rPr lang="en-US" dirty="0">
                <a:effectLst/>
                <a:latin typeface="Arial" panose="020B0604020202020204" pitchFamily="34" charset="0"/>
                <a:ea typeface="Times New Roman" panose="02020603050405020304" pitchFamily="18" charset="0"/>
                <a:cs typeface="Times New Roman" panose="02020603050405020304" pitchFamily="18" charset="0"/>
              </a:rPr>
              <a:t>Students analyze how race, age, corporeality, gender, context, nationality, sexuality, role, class, or physical ability collide to mold literary characters. </a:t>
            </a:r>
          </a:p>
          <a:p>
            <a:pPr marL="285750" indent="-285750"/>
            <a:r>
              <a:rPr lang="en-US" dirty="0">
                <a:effectLst/>
                <a:latin typeface="Arial" panose="020B0604020202020204" pitchFamily="34" charset="0"/>
                <a:ea typeface="Times New Roman" panose="02020603050405020304" pitchFamily="18" charset="0"/>
                <a:cs typeface="Times New Roman" panose="02020603050405020304" pitchFamily="18" charset="0"/>
              </a:rPr>
              <a:t>Literary works with elaborately crafted social settings, such as Toni Morrison’s </a:t>
            </a:r>
            <a:r>
              <a:rPr lang="en-US" i="1" dirty="0">
                <a:effectLst/>
                <a:latin typeface="Arial" panose="020B0604020202020204" pitchFamily="34" charset="0"/>
                <a:ea typeface="Times New Roman" panose="02020603050405020304" pitchFamily="18" charset="0"/>
                <a:cs typeface="Times New Roman" panose="02020603050405020304" pitchFamily="18" charset="0"/>
              </a:rPr>
              <a:t>Sula</a:t>
            </a:r>
            <a:r>
              <a:rPr lang="en-US" dirty="0">
                <a:effectLst/>
                <a:latin typeface="Arial" panose="020B0604020202020204" pitchFamily="34" charset="0"/>
                <a:ea typeface="Times New Roman" panose="02020603050405020304" pitchFamily="18" charset="0"/>
                <a:cs typeface="Times New Roman" panose="02020603050405020304" pitchFamily="18" charset="0"/>
              </a:rPr>
              <a:t>, are especially suitable for intersectional literary reading.</a:t>
            </a:r>
            <a:endParaRPr lang="en-US" dirty="0"/>
          </a:p>
        </p:txBody>
      </p:sp>
      <p:pic>
        <p:nvPicPr>
          <p:cNvPr id="1054" name="Google Shape;1054;p56"/>
          <p:cNvPicPr preferRelativeResize="0"/>
          <p:nvPr/>
        </p:nvPicPr>
        <p:blipFill>
          <a:blip r:embed="rId3"/>
          <a:srcRect l="19539" r="19539"/>
          <a:stretch/>
        </p:blipFill>
        <p:spPr>
          <a:xfrm>
            <a:off x="4571275" y="152400"/>
            <a:ext cx="4443350" cy="4862350"/>
          </a:xfrm>
          <a:prstGeom prst="rect">
            <a:avLst/>
          </a:prstGeom>
          <a:noFill/>
          <a:ln>
            <a:noFill/>
          </a:ln>
        </p:spPr>
      </p:pic>
      <p:sp>
        <p:nvSpPr>
          <p:cNvPr id="1055" name="Google Shape;1055;p56"/>
          <p:cNvSpPr/>
          <p:nvPr/>
        </p:nvSpPr>
        <p:spPr>
          <a:xfrm>
            <a:off x="3595302" y="4453350"/>
            <a:ext cx="2700684" cy="1139890"/>
          </a:xfrm>
          <a:custGeom>
            <a:avLst/>
            <a:gdLst/>
            <a:ahLst/>
            <a:cxnLst/>
            <a:rect l="l" t="t" r="r" b="b"/>
            <a:pathLst>
              <a:path w="51278" h="24556" extrusionOk="0">
                <a:moveTo>
                  <a:pt x="21492" y="0"/>
                </a:moveTo>
                <a:cubicBezTo>
                  <a:pt x="19860" y="0"/>
                  <a:pt x="18229" y="392"/>
                  <a:pt x="16839" y="1239"/>
                </a:cubicBezTo>
                <a:cubicBezTo>
                  <a:pt x="14712" y="2515"/>
                  <a:pt x="13344" y="4613"/>
                  <a:pt x="11702" y="6406"/>
                </a:cubicBezTo>
                <a:cubicBezTo>
                  <a:pt x="9939" y="8290"/>
                  <a:pt x="7994" y="9385"/>
                  <a:pt x="5623" y="10297"/>
                </a:cubicBezTo>
                <a:cubicBezTo>
                  <a:pt x="1368" y="11968"/>
                  <a:pt x="0" y="17683"/>
                  <a:pt x="3769" y="20783"/>
                </a:cubicBezTo>
                <a:cubicBezTo>
                  <a:pt x="5309" y="22051"/>
                  <a:pt x="7337" y="22459"/>
                  <a:pt x="9365" y="22459"/>
                </a:cubicBezTo>
                <a:cubicBezTo>
                  <a:pt x="10059" y="22459"/>
                  <a:pt x="10754" y="22411"/>
                  <a:pt x="11429" y="22333"/>
                </a:cubicBezTo>
                <a:cubicBezTo>
                  <a:pt x="13732" y="22071"/>
                  <a:pt x="16013" y="21494"/>
                  <a:pt x="18310" y="21494"/>
                </a:cubicBezTo>
                <a:cubicBezTo>
                  <a:pt x="18681" y="21494"/>
                  <a:pt x="19051" y="21509"/>
                  <a:pt x="19423" y="21543"/>
                </a:cubicBezTo>
                <a:cubicBezTo>
                  <a:pt x="21976" y="21756"/>
                  <a:pt x="24317" y="22850"/>
                  <a:pt x="26748" y="23640"/>
                </a:cubicBezTo>
                <a:cubicBezTo>
                  <a:pt x="28292" y="24148"/>
                  <a:pt x="29949" y="24556"/>
                  <a:pt x="31566" y="24556"/>
                </a:cubicBezTo>
                <a:cubicBezTo>
                  <a:pt x="32464" y="24556"/>
                  <a:pt x="33349" y="24430"/>
                  <a:pt x="34195" y="24126"/>
                </a:cubicBezTo>
                <a:cubicBezTo>
                  <a:pt x="36292" y="23367"/>
                  <a:pt x="37903" y="21664"/>
                  <a:pt x="39970" y="20905"/>
                </a:cubicBezTo>
                <a:cubicBezTo>
                  <a:pt x="42341" y="19993"/>
                  <a:pt x="45107" y="20388"/>
                  <a:pt x="47448" y="19324"/>
                </a:cubicBezTo>
                <a:cubicBezTo>
                  <a:pt x="49758" y="18291"/>
                  <a:pt x="51278" y="15737"/>
                  <a:pt x="51156" y="13214"/>
                </a:cubicBezTo>
                <a:cubicBezTo>
                  <a:pt x="51004" y="10692"/>
                  <a:pt x="49180" y="8321"/>
                  <a:pt x="46779" y="7531"/>
                </a:cubicBezTo>
                <a:cubicBezTo>
                  <a:pt x="45951" y="7259"/>
                  <a:pt x="45095" y="7163"/>
                  <a:pt x="44225" y="7163"/>
                </a:cubicBezTo>
                <a:cubicBezTo>
                  <a:pt x="42152" y="7163"/>
                  <a:pt x="39998" y="7706"/>
                  <a:pt x="37935" y="7706"/>
                </a:cubicBezTo>
                <a:cubicBezTo>
                  <a:pt x="36988" y="7706"/>
                  <a:pt x="36060" y="7591"/>
                  <a:pt x="35168" y="7257"/>
                </a:cubicBezTo>
                <a:cubicBezTo>
                  <a:pt x="33314" y="6558"/>
                  <a:pt x="31916" y="5038"/>
                  <a:pt x="30396" y="3731"/>
                </a:cubicBezTo>
                <a:cubicBezTo>
                  <a:pt x="28542" y="2120"/>
                  <a:pt x="26353" y="843"/>
                  <a:pt x="23952" y="296"/>
                </a:cubicBezTo>
                <a:cubicBezTo>
                  <a:pt x="23153" y="102"/>
                  <a:pt x="22322" y="0"/>
                  <a:pt x="214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6" name="Google Shape;1056;p56"/>
          <p:cNvSpPr/>
          <p:nvPr/>
        </p:nvSpPr>
        <p:spPr>
          <a:xfrm>
            <a:off x="325825" y="336834"/>
            <a:ext cx="1230204" cy="597255"/>
          </a:xfrm>
          <a:custGeom>
            <a:avLst/>
            <a:gdLst/>
            <a:ahLst/>
            <a:cxnLst/>
            <a:rect l="l" t="t" r="r" b="b"/>
            <a:pathLst>
              <a:path w="58756" h="38384" extrusionOk="0">
                <a:moveTo>
                  <a:pt x="32339" y="1"/>
                </a:moveTo>
                <a:cubicBezTo>
                  <a:pt x="31819" y="1"/>
                  <a:pt x="31300" y="48"/>
                  <a:pt x="30792" y="146"/>
                </a:cubicBezTo>
                <a:cubicBezTo>
                  <a:pt x="27479" y="785"/>
                  <a:pt x="24682" y="3277"/>
                  <a:pt x="23132" y="6286"/>
                </a:cubicBezTo>
                <a:cubicBezTo>
                  <a:pt x="22220" y="8049"/>
                  <a:pt x="21673" y="9994"/>
                  <a:pt x="20579" y="11666"/>
                </a:cubicBezTo>
                <a:cubicBezTo>
                  <a:pt x="19606" y="13156"/>
                  <a:pt x="18208" y="14341"/>
                  <a:pt x="16597" y="15070"/>
                </a:cubicBezTo>
                <a:cubicBezTo>
                  <a:pt x="14074" y="16195"/>
                  <a:pt x="10913" y="16347"/>
                  <a:pt x="9120" y="18475"/>
                </a:cubicBezTo>
                <a:cubicBezTo>
                  <a:pt x="7569" y="20329"/>
                  <a:pt x="7661" y="23095"/>
                  <a:pt x="6323" y="25101"/>
                </a:cubicBezTo>
                <a:cubicBezTo>
                  <a:pt x="5533" y="26286"/>
                  <a:pt x="4348" y="27107"/>
                  <a:pt x="3223" y="27958"/>
                </a:cubicBezTo>
                <a:cubicBezTo>
                  <a:pt x="1764" y="29144"/>
                  <a:pt x="1" y="30694"/>
                  <a:pt x="31" y="32548"/>
                </a:cubicBezTo>
                <a:cubicBezTo>
                  <a:pt x="62" y="34068"/>
                  <a:pt x="1065" y="35466"/>
                  <a:pt x="2372" y="36256"/>
                </a:cubicBezTo>
                <a:cubicBezTo>
                  <a:pt x="3679" y="37077"/>
                  <a:pt x="5199" y="37381"/>
                  <a:pt x="6718" y="37624"/>
                </a:cubicBezTo>
                <a:cubicBezTo>
                  <a:pt x="10731" y="38232"/>
                  <a:pt x="14804" y="38293"/>
                  <a:pt x="18846" y="38323"/>
                </a:cubicBezTo>
                <a:cubicBezTo>
                  <a:pt x="23375" y="38354"/>
                  <a:pt x="27874" y="38384"/>
                  <a:pt x="32403" y="38384"/>
                </a:cubicBezTo>
                <a:cubicBezTo>
                  <a:pt x="36445" y="38384"/>
                  <a:pt x="39911" y="38293"/>
                  <a:pt x="43953" y="38019"/>
                </a:cubicBezTo>
                <a:cubicBezTo>
                  <a:pt x="47297" y="37746"/>
                  <a:pt x="51066" y="37442"/>
                  <a:pt x="54045" y="35922"/>
                </a:cubicBezTo>
                <a:cubicBezTo>
                  <a:pt x="57601" y="34098"/>
                  <a:pt x="58756" y="30724"/>
                  <a:pt x="58178" y="27411"/>
                </a:cubicBezTo>
                <a:cubicBezTo>
                  <a:pt x="57510" y="23733"/>
                  <a:pt x="53710" y="21393"/>
                  <a:pt x="52616" y="17836"/>
                </a:cubicBezTo>
                <a:cubicBezTo>
                  <a:pt x="52312" y="16773"/>
                  <a:pt x="52221" y="15678"/>
                  <a:pt x="52038" y="14584"/>
                </a:cubicBezTo>
                <a:cubicBezTo>
                  <a:pt x="51552" y="11940"/>
                  <a:pt x="50123" y="9295"/>
                  <a:pt x="47661" y="8262"/>
                </a:cubicBezTo>
                <a:cubicBezTo>
                  <a:pt x="45169" y="7259"/>
                  <a:pt x="41825" y="7836"/>
                  <a:pt x="40275" y="5678"/>
                </a:cubicBezTo>
                <a:cubicBezTo>
                  <a:pt x="39911" y="5162"/>
                  <a:pt x="39698" y="4584"/>
                  <a:pt x="39424" y="4007"/>
                </a:cubicBezTo>
                <a:cubicBezTo>
                  <a:pt x="38112" y="1459"/>
                  <a:pt x="35209" y="1"/>
                  <a:pt x="323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7" name="Google Shape;1057;p56"/>
          <p:cNvSpPr/>
          <p:nvPr/>
        </p:nvSpPr>
        <p:spPr>
          <a:xfrm rot="1061686">
            <a:off x="4115542" y="-324222"/>
            <a:ext cx="1586458" cy="1727440"/>
          </a:xfrm>
          <a:custGeom>
            <a:avLst/>
            <a:gdLst/>
            <a:ahLst/>
            <a:cxnLst/>
            <a:rect l="l" t="t" r="r" b="b"/>
            <a:pathLst>
              <a:path w="23588" h="25686" fill="none" extrusionOk="0">
                <a:moveTo>
                  <a:pt x="22129" y="14682"/>
                </a:moveTo>
                <a:cubicBezTo>
                  <a:pt x="20183" y="13588"/>
                  <a:pt x="17508" y="14591"/>
                  <a:pt x="16475" y="16475"/>
                </a:cubicBezTo>
                <a:cubicBezTo>
                  <a:pt x="15837" y="17630"/>
                  <a:pt x="15928" y="19424"/>
                  <a:pt x="17204" y="19940"/>
                </a:cubicBezTo>
                <a:cubicBezTo>
                  <a:pt x="18390" y="20396"/>
                  <a:pt x="19697" y="19393"/>
                  <a:pt x="20031" y="18238"/>
                </a:cubicBezTo>
                <a:cubicBezTo>
                  <a:pt x="20244" y="17478"/>
                  <a:pt x="20092" y="16566"/>
                  <a:pt x="19454" y="16019"/>
                </a:cubicBezTo>
                <a:cubicBezTo>
                  <a:pt x="18815" y="15442"/>
                  <a:pt x="17782" y="15381"/>
                  <a:pt x="16931" y="15654"/>
                </a:cubicBezTo>
                <a:cubicBezTo>
                  <a:pt x="15077" y="16202"/>
                  <a:pt x="13861" y="17813"/>
                  <a:pt x="12554" y="19180"/>
                </a:cubicBezTo>
                <a:cubicBezTo>
                  <a:pt x="11247" y="20579"/>
                  <a:pt x="9454" y="21886"/>
                  <a:pt x="7539" y="21521"/>
                </a:cubicBezTo>
                <a:cubicBezTo>
                  <a:pt x="6657" y="21338"/>
                  <a:pt x="5806" y="20700"/>
                  <a:pt x="5745" y="19849"/>
                </a:cubicBezTo>
                <a:cubicBezTo>
                  <a:pt x="5715" y="18846"/>
                  <a:pt x="6840" y="18117"/>
                  <a:pt x="7873" y="17934"/>
                </a:cubicBezTo>
                <a:cubicBezTo>
                  <a:pt x="9879" y="17569"/>
                  <a:pt x="11946" y="18299"/>
                  <a:pt x="13557" y="19484"/>
                </a:cubicBezTo>
                <a:cubicBezTo>
                  <a:pt x="14530" y="20183"/>
                  <a:pt x="15441" y="21247"/>
                  <a:pt x="15320" y="22372"/>
                </a:cubicBezTo>
                <a:cubicBezTo>
                  <a:pt x="15198" y="23284"/>
                  <a:pt x="14499" y="24013"/>
                  <a:pt x="13770" y="24560"/>
                </a:cubicBezTo>
                <a:cubicBezTo>
                  <a:pt x="13040" y="25108"/>
                  <a:pt x="12250" y="25594"/>
                  <a:pt x="11308" y="25655"/>
                </a:cubicBezTo>
                <a:cubicBezTo>
                  <a:pt x="10396" y="25685"/>
                  <a:pt x="9393" y="25199"/>
                  <a:pt x="9180" y="24348"/>
                </a:cubicBezTo>
                <a:cubicBezTo>
                  <a:pt x="8846" y="23162"/>
                  <a:pt x="10122" y="22129"/>
                  <a:pt x="11308" y="21734"/>
                </a:cubicBezTo>
                <a:cubicBezTo>
                  <a:pt x="12524" y="21338"/>
                  <a:pt x="13922" y="21186"/>
                  <a:pt x="14742" y="20244"/>
                </a:cubicBezTo>
                <a:cubicBezTo>
                  <a:pt x="15563" y="19332"/>
                  <a:pt x="15533" y="17965"/>
                  <a:pt x="15168" y="16810"/>
                </a:cubicBezTo>
                <a:cubicBezTo>
                  <a:pt x="14894" y="15806"/>
                  <a:pt x="14347" y="14834"/>
                  <a:pt x="13466" y="14226"/>
                </a:cubicBezTo>
                <a:cubicBezTo>
                  <a:pt x="12493" y="13557"/>
                  <a:pt x="11186" y="13436"/>
                  <a:pt x="9970" y="13496"/>
                </a:cubicBezTo>
                <a:cubicBezTo>
                  <a:pt x="8481" y="13557"/>
                  <a:pt x="6931" y="13861"/>
                  <a:pt x="5776" y="14773"/>
                </a:cubicBezTo>
                <a:cubicBezTo>
                  <a:pt x="4195" y="15989"/>
                  <a:pt x="3709" y="18299"/>
                  <a:pt x="4590" y="20031"/>
                </a:cubicBezTo>
                <a:cubicBezTo>
                  <a:pt x="5472" y="21794"/>
                  <a:pt x="7630" y="22889"/>
                  <a:pt x="9636" y="22585"/>
                </a:cubicBezTo>
                <a:cubicBezTo>
                  <a:pt x="11642" y="22311"/>
                  <a:pt x="13344" y="20670"/>
                  <a:pt x="13648" y="18755"/>
                </a:cubicBezTo>
                <a:cubicBezTo>
                  <a:pt x="13739" y="18208"/>
                  <a:pt x="13739" y="17661"/>
                  <a:pt x="13527" y="17144"/>
                </a:cubicBezTo>
                <a:cubicBezTo>
                  <a:pt x="13131" y="16141"/>
                  <a:pt x="12037" y="15472"/>
                  <a:pt x="10943" y="15351"/>
                </a:cubicBezTo>
                <a:cubicBezTo>
                  <a:pt x="9818" y="15229"/>
                  <a:pt x="8724" y="15563"/>
                  <a:pt x="7751" y="16110"/>
                </a:cubicBezTo>
                <a:cubicBezTo>
                  <a:pt x="7326" y="16354"/>
                  <a:pt x="6900" y="16658"/>
                  <a:pt x="6657" y="17083"/>
                </a:cubicBezTo>
                <a:cubicBezTo>
                  <a:pt x="6080" y="18056"/>
                  <a:pt x="6657" y="19424"/>
                  <a:pt x="7721" y="19940"/>
                </a:cubicBezTo>
                <a:cubicBezTo>
                  <a:pt x="8785" y="20457"/>
                  <a:pt x="10122" y="20183"/>
                  <a:pt x="11034" y="19484"/>
                </a:cubicBezTo>
                <a:cubicBezTo>
                  <a:pt x="11946" y="18785"/>
                  <a:pt x="12493" y="17752"/>
                  <a:pt x="12827" y="16658"/>
                </a:cubicBezTo>
                <a:cubicBezTo>
                  <a:pt x="13131" y="15594"/>
                  <a:pt x="13253" y="14469"/>
                  <a:pt x="13435" y="13344"/>
                </a:cubicBezTo>
                <a:cubicBezTo>
                  <a:pt x="13557" y="12554"/>
                  <a:pt x="13739" y="11703"/>
                  <a:pt x="14317" y="11126"/>
                </a:cubicBezTo>
                <a:cubicBezTo>
                  <a:pt x="14986" y="10396"/>
                  <a:pt x="16110" y="10153"/>
                  <a:pt x="17144" y="10305"/>
                </a:cubicBezTo>
                <a:cubicBezTo>
                  <a:pt x="18815" y="10518"/>
                  <a:pt x="20366" y="11794"/>
                  <a:pt x="20730" y="13375"/>
                </a:cubicBezTo>
                <a:cubicBezTo>
                  <a:pt x="21125" y="14986"/>
                  <a:pt x="20274" y="16779"/>
                  <a:pt x="18724" y="17448"/>
                </a:cubicBezTo>
                <a:cubicBezTo>
                  <a:pt x="17174" y="18117"/>
                  <a:pt x="15107" y="17478"/>
                  <a:pt x="14317" y="16019"/>
                </a:cubicBezTo>
                <a:cubicBezTo>
                  <a:pt x="13861" y="15259"/>
                  <a:pt x="13831" y="14317"/>
                  <a:pt x="13891" y="13436"/>
                </a:cubicBezTo>
                <a:cubicBezTo>
                  <a:pt x="14043" y="11612"/>
                  <a:pt x="14742" y="9758"/>
                  <a:pt x="16201" y="8572"/>
                </a:cubicBezTo>
                <a:cubicBezTo>
                  <a:pt x="17691" y="7387"/>
                  <a:pt x="19970" y="7083"/>
                  <a:pt x="21581" y="8116"/>
                </a:cubicBezTo>
                <a:cubicBezTo>
                  <a:pt x="23162" y="9150"/>
                  <a:pt x="23588" y="11642"/>
                  <a:pt x="22159" y="12858"/>
                </a:cubicBezTo>
                <a:cubicBezTo>
                  <a:pt x="20974" y="13922"/>
                  <a:pt x="18937" y="13709"/>
                  <a:pt x="17691" y="12676"/>
                </a:cubicBezTo>
                <a:cubicBezTo>
                  <a:pt x="16779" y="11977"/>
                  <a:pt x="16201" y="10913"/>
                  <a:pt x="16080" y="9788"/>
                </a:cubicBezTo>
                <a:cubicBezTo>
                  <a:pt x="15897" y="7630"/>
                  <a:pt x="17387" y="5350"/>
                  <a:pt x="16384" y="3405"/>
                </a:cubicBezTo>
                <a:cubicBezTo>
                  <a:pt x="15837" y="2341"/>
                  <a:pt x="14560" y="1673"/>
                  <a:pt x="13314" y="1642"/>
                </a:cubicBezTo>
                <a:cubicBezTo>
                  <a:pt x="12068" y="1612"/>
                  <a:pt x="10852" y="2159"/>
                  <a:pt x="9970" y="2980"/>
                </a:cubicBezTo>
                <a:cubicBezTo>
                  <a:pt x="9545" y="3344"/>
                  <a:pt x="9180" y="3770"/>
                  <a:pt x="9028" y="4287"/>
                </a:cubicBezTo>
                <a:cubicBezTo>
                  <a:pt x="8633" y="5442"/>
                  <a:pt x="9332" y="6749"/>
                  <a:pt x="10305" y="7569"/>
                </a:cubicBezTo>
                <a:cubicBezTo>
                  <a:pt x="11277" y="8360"/>
                  <a:pt x="12524" y="8815"/>
                  <a:pt x="13679" y="9423"/>
                </a:cubicBezTo>
                <a:cubicBezTo>
                  <a:pt x="14803" y="10001"/>
                  <a:pt x="15928" y="10822"/>
                  <a:pt x="16353" y="11977"/>
                </a:cubicBezTo>
                <a:cubicBezTo>
                  <a:pt x="16809" y="13223"/>
                  <a:pt x="16414" y="14591"/>
                  <a:pt x="15745" y="15746"/>
                </a:cubicBezTo>
                <a:cubicBezTo>
                  <a:pt x="15138" y="16810"/>
                  <a:pt x="14286" y="17782"/>
                  <a:pt x="13131" y="18329"/>
                </a:cubicBezTo>
                <a:cubicBezTo>
                  <a:pt x="11186" y="19272"/>
                  <a:pt x="8542" y="18633"/>
                  <a:pt x="7204" y="16931"/>
                </a:cubicBezTo>
                <a:cubicBezTo>
                  <a:pt x="5867" y="15259"/>
                  <a:pt x="5958" y="12706"/>
                  <a:pt x="7356" y="11095"/>
                </a:cubicBezTo>
                <a:cubicBezTo>
                  <a:pt x="7873" y="10457"/>
                  <a:pt x="8694" y="9940"/>
                  <a:pt x="9545" y="10062"/>
                </a:cubicBezTo>
                <a:cubicBezTo>
                  <a:pt x="10548" y="10183"/>
                  <a:pt x="11216" y="11217"/>
                  <a:pt x="11186" y="12189"/>
                </a:cubicBezTo>
                <a:cubicBezTo>
                  <a:pt x="11156" y="13132"/>
                  <a:pt x="10548" y="14013"/>
                  <a:pt x="9788" y="14621"/>
                </a:cubicBezTo>
                <a:cubicBezTo>
                  <a:pt x="8785" y="15472"/>
                  <a:pt x="7417" y="15989"/>
                  <a:pt x="6080" y="15867"/>
                </a:cubicBezTo>
                <a:cubicBezTo>
                  <a:pt x="4742" y="15746"/>
                  <a:pt x="3435" y="14955"/>
                  <a:pt x="2918" y="13770"/>
                </a:cubicBezTo>
                <a:cubicBezTo>
                  <a:pt x="2098" y="11946"/>
                  <a:pt x="3466" y="9727"/>
                  <a:pt x="5411" y="9119"/>
                </a:cubicBezTo>
                <a:cubicBezTo>
                  <a:pt x="7356" y="8481"/>
                  <a:pt x="9575" y="9241"/>
                  <a:pt x="11095" y="10609"/>
                </a:cubicBezTo>
                <a:cubicBezTo>
                  <a:pt x="12341" y="11733"/>
                  <a:pt x="13344" y="13344"/>
                  <a:pt x="15016" y="13709"/>
                </a:cubicBezTo>
                <a:cubicBezTo>
                  <a:pt x="16445" y="14044"/>
                  <a:pt x="18056" y="13192"/>
                  <a:pt x="18572" y="11885"/>
                </a:cubicBezTo>
                <a:cubicBezTo>
                  <a:pt x="19089" y="10548"/>
                  <a:pt x="18481" y="8937"/>
                  <a:pt x="17235" y="8116"/>
                </a:cubicBezTo>
                <a:cubicBezTo>
                  <a:pt x="16019" y="7326"/>
                  <a:pt x="14256" y="7387"/>
                  <a:pt x="13071" y="8238"/>
                </a:cubicBezTo>
                <a:cubicBezTo>
                  <a:pt x="11794" y="9150"/>
                  <a:pt x="10973" y="10852"/>
                  <a:pt x="9393" y="10913"/>
                </a:cubicBezTo>
                <a:cubicBezTo>
                  <a:pt x="8177" y="10943"/>
                  <a:pt x="7143" y="9758"/>
                  <a:pt x="7083" y="8603"/>
                </a:cubicBezTo>
                <a:cubicBezTo>
                  <a:pt x="7022" y="7417"/>
                  <a:pt x="7691" y="6293"/>
                  <a:pt x="8602" y="5502"/>
                </a:cubicBezTo>
                <a:cubicBezTo>
                  <a:pt x="9514" y="4682"/>
                  <a:pt x="10761" y="4074"/>
                  <a:pt x="11976" y="4287"/>
                </a:cubicBezTo>
                <a:cubicBezTo>
                  <a:pt x="13496" y="4560"/>
                  <a:pt x="14560" y="6171"/>
                  <a:pt x="14378" y="7630"/>
                </a:cubicBezTo>
                <a:cubicBezTo>
                  <a:pt x="14195" y="9089"/>
                  <a:pt x="12979" y="10305"/>
                  <a:pt x="11520" y="10791"/>
                </a:cubicBezTo>
                <a:cubicBezTo>
                  <a:pt x="10061" y="11247"/>
                  <a:pt x="8420" y="11065"/>
                  <a:pt x="6991" y="10487"/>
                </a:cubicBezTo>
                <a:cubicBezTo>
                  <a:pt x="5806" y="10031"/>
                  <a:pt x="4712" y="9302"/>
                  <a:pt x="4013" y="8268"/>
                </a:cubicBezTo>
                <a:cubicBezTo>
                  <a:pt x="2736" y="6384"/>
                  <a:pt x="3131" y="3679"/>
                  <a:pt x="4742" y="2098"/>
                </a:cubicBezTo>
                <a:cubicBezTo>
                  <a:pt x="6384" y="487"/>
                  <a:pt x="9028" y="1"/>
                  <a:pt x="11247" y="730"/>
                </a:cubicBezTo>
                <a:cubicBezTo>
                  <a:pt x="12311" y="1065"/>
                  <a:pt x="12888" y="2554"/>
                  <a:pt x="13040" y="3679"/>
                </a:cubicBezTo>
                <a:cubicBezTo>
                  <a:pt x="13192" y="4773"/>
                  <a:pt x="12615" y="6019"/>
                  <a:pt x="11551" y="6384"/>
                </a:cubicBezTo>
                <a:cubicBezTo>
                  <a:pt x="10578" y="6749"/>
                  <a:pt x="9514" y="6323"/>
                  <a:pt x="8511" y="6049"/>
                </a:cubicBezTo>
                <a:cubicBezTo>
                  <a:pt x="6596" y="5502"/>
                  <a:pt x="4469" y="5594"/>
                  <a:pt x="2766" y="6627"/>
                </a:cubicBezTo>
                <a:cubicBezTo>
                  <a:pt x="1095" y="7660"/>
                  <a:pt x="61" y="9819"/>
                  <a:pt x="639" y="11673"/>
                </a:cubicBezTo>
                <a:cubicBezTo>
                  <a:pt x="943" y="12585"/>
                  <a:pt x="1672" y="13436"/>
                  <a:pt x="2615" y="13557"/>
                </a:cubicBezTo>
                <a:cubicBezTo>
                  <a:pt x="3557" y="13648"/>
                  <a:pt x="4590" y="12737"/>
                  <a:pt x="4317" y="11825"/>
                </a:cubicBezTo>
                <a:cubicBezTo>
                  <a:pt x="4134" y="11126"/>
                  <a:pt x="3374" y="10730"/>
                  <a:pt x="2675" y="10822"/>
                </a:cubicBezTo>
                <a:cubicBezTo>
                  <a:pt x="1976" y="10913"/>
                  <a:pt x="1368" y="11399"/>
                  <a:pt x="1004" y="12007"/>
                </a:cubicBezTo>
                <a:cubicBezTo>
                  <a:pt x="0" y="13557"/>
                  <a:pt x="426" y="15806"/>
                  <a:pt x="1855" y="16961"/>
                </a:cubicBezTo>
                <a:cubicBezTo>
                  <a:pt x="3283" y="18117"/>
                  <a:pt x="5502" y="18147"/>
                  <a:pt x="6991" y="17053"/>
                </a:cubicBezTo>
              </a:path>
            </a:pathLst>
          </a:custGeom>
          <a:no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1">
          <a:extLst>
            <a:ext uri="{FF2B5EF4-FFF2-40B4-BE49-F238E27FC236}">
              <a16:creationId xmlns:a16="http://schemas.microsoft.com/office/drawing/2014/main" id="{4156F6DB-BCC6-B84E-1D56-C590D2EBE5E8}"/>
            </a:ext>
          </a:extLst>
        </p:cNvPr>
        <p:cNvGrpSpPr/>
        <p:nvPr/>
      </p:nvGrpSpPr>
      <p:grpSpPr>
        <a:xfrm>
          <a:off x="0" y="0"/>
          <a:ext cx="0" cy="0"/>
          <a:chOff x="0" y="0"/>
          <a:chExt cx="0" cy="0"/>
        </a:xfrm>
      </p:grpSpPr>
      <p:sp>
        <p:nvSpPr>
          <p:cNvPr id="1052" name="Google Shape;1052;p56">
            <a:extLst>
              <a:ext uri="{FF2B5EF4-FFF2-40B4-BE49-F238E27FC236}">
                <a16:creationId xmlns:a16="http://schemas.microsoft.com/office/drawing/2014/main" id="{1A54C97A-1DF1-C056-2A95-EFD16900E708}"/>
              </a:ext>
            </a:extLst>
          </p:cNvPr>
          <p:cNvSpPr txBox="1">
            <a:spLocks noGrp="1"/>
          </p:cNvSpPr>
          <p:nvPr>
            <p:ph type="title"/>
          </p:nvPr>
        </p:nvSpPr>
        <p:spPr>
          <a:xfrm>
            <a:off x="129375" y="951179"/>
            <a:ext cx="4204870" cy="597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000" dirty="0"/>
              <a:t>Intersectional Reading</a:t>
            </a:r>
            <a:endParaRPr sz="2000" dirty="0"/>
          </a:p>
        </p:txBody>
      </p:sp>
      <p:sp>
        <p:nvSpPr>
          <p:cNvPr id="1053" name="Google Shape;1053;p56">
            <a:extLst>
              <a:ext uri="{FF2B5EF4-FFF2-40B4-BE49-F238E27FC236}">
                <a16:creationId xmlns:a16="http://schemas.microsoft.com/office/drawing/2014/main" id="{E3863E4B-6F7D-29B3-FD91-AF9623E0EBC8}"/>
              </a:ext>
            </a:extLst>
          </p:cNvPr>
          <p:cNvSpPr txBox="1">
            <a:spLocks noGrp="1"/>
          </p:cNvSpPr>
          <p:nvPr>
            <p:ph type="body" idx="1"/>
          </p:nvPr>
        </p:nvSpPr>
        <p:spPr>
          <a:xfrm>
            <a:off x="43275" y="1565569"/>
            <a:ext cx="4443350" cy="3577931"/>
          </a:xfrm>
          <a:prstGeom prst="rect">
            <a:avLst/>
          </a:prstGeom>
        </p:spPr>
        <p:txBody>
          <a:bodyPr spcFirstLastPara="1" wrap="square" lIns="91425" tIns="91425" rIns="91425" bIns="91425" anchor="ctr" anchorCtr="0">
            <a:noAutofit/>
          </a:bodyPr>
          <a:lstStyle/>
          <a:p>
            <a:pPr marL="0" indent="0">
              <a:buNone/>
            </a:pPr>
            <a:endParaRPr lang="en-US" dirty="0"/>
          </a:p>
          <a:p>
            <a:pPr marL="342900" indent="-342900"/>
            <a:r>
              <a:rPr lang="en-US" dirty="0">
                <a:effectLst/>
                <a:latin typeface="Arial" panose="020B0604020202020204" pitchFamily="34" charset="0"/>
                <a:ea typeface="Times New Roman" panose="02020603050405020304" pitchFamily="18" charset="0"/>
                <a:cs typeface="Times New Roman" panose="02020603050405020304" pitchFamily="18" charset="0"/>
              </a:rPr>
              <a:t>Before class, teachers can select two personas from assigned texts that are a good match for juxtaposition across various factors. </a:t>
            </a:r>
          </a:p>
          <a:p>
            <a:pPr marL="342900" indent="-342900"/>
            <a:r>
              <a:rPr lang="en-US" dirty="0">
                <a:effectLst/>
                <a:latin typeface="Arial" panose="020B0604020202020204" pitchFamily="34" charset="0"/>
                <a:ea typeface="Times New Roman" panose="02020603050405020304" pitchFamily="18" charset="0"/>
                <a:cs typeface="Times New Roman" panose="02020603050405020304" pitchFamily="18" charset="0"/>
              </a:rPr>
              <a:t>They should decide on the range of material they want students to examine, such as specific passages with extensive character detail, specific sections or chapters, or whole texts. </a:t>
            </a:r>
          </a:p>
          <a:p>
            <a:pPr marL="342900" indent="-342900"/>
            <a:r>
              <a:rPr lang="en-US" dirty="0">
                <a:effectLst/>
                <a:latin typeface="Arial" panose="020B0604020202020204" pitchFamily="34" charset="0"/>
                <a:ea typeface="Times New Roman" panose="02020603050405020304" pitchFamily="18" charset="0"/>
                <a:cs typeface="Times New Roman" panose="02020603050405020304" pitchFamily="18" charset="0"/>
              </a:rPr>
              <a:t>After this, they can create two handouts, both with four rows and three columns.</a:t>
            </a:r>
            <a:endParaRPr lang="en-US" dirty="0"/>
          </a:p>
          <a:p>
            <a:pPr marL="342900" indent="-342900"/>
            <a:endParaRPr lang="en-US" dirty="0"/>
          </a:p>
        </p:txBody>
      </p:sp>
      <p:pic>
        <p:nvPicPr>
          <p:cNvPr id="1054" name="Google Shape;1054;p56">
            <a:extLst>
              <a:ext uri="{FF2B5EF4-FFF2-40B4-BE49-F238E27FC236}">
                <a16:creationId xmlns:a16="http://schemas.microsoft.com/office/drawing/2014/main" id="{C0F809F5-A288-CC5F-FD3E-33C19FF0BD8E}"/>
              </a:ext>
            </a:extLst>
          </p:cNvPr>
          <p:cNvPicPr preferRelativeResize="0"/>
          <p:nvPr/>
        </p:nvPicPr>
        <p:blipFill>
          <a:blip r:embed="rId3"/>
          <a:srcRect l="4655" r="4655"/>
          <a:stretch/>
        </p:blipFill>
        <p:spPr>
          <a:xfrm>
            <a:off x="4599466" y="175375"/>
            <a:ext cx="4443350" cy="4862350"/>
          </a:xfrm>
          <a:prstGeom prst="rect">
            <a:avLst/>
          </a:prstGeom>
          <a:noFill/>
          <a:ln>
            <a:noFill/>
          </a:ln>
        </p:spPr>
      </p:pic>
      <p:sp>
        <p:nvSpPr>
          <p:cNvPr id="1055" name="Google Shape;1055;p56">
            <a:extLst>
              <a:ext uri="{FF2B5EF4-FFF2-40B4-BE49-F238E27FC236}">
                <a16:creationId xmlns:a16="http://schemas.microsoft.com/office/drawing/2014/main" id="{E3BD0160-540A-6587-5094-0033BD0675F4}"/>
              </a:ext>
            </a:extLst>
          </p:cNvPr>
          <p:cNvSpPr/>
          <p:nvPr/>
        </p:nvSpPr>
        <p:spPr>
          <a:xfrm>
            <a:off x="3558429" y="4192321"/>
            <a:ext cx="2700684" cy="1139890"/>
          </a:xfrm>
          <a:custGeom>
            <a:avLst/>
            <a:gdLst/>
            <a:ahLst/>
            <a:cxnLst/>
            <a:rect l="l" t="t" r="r" b="b"/>
            <a:pathLst>
              <a:path w="51278" h="24556" extrusionOk="0">
                <a:moveTo>
                  <a:pt x="21492" y="0"/>
                </a:moveTo>
                <a:cubicBezTo>
                  <a:pt x="19860" y="0"/>
                  <a:pt x="18229" y="392"/>
                  <a:pt x="16839" y="1239"/>
                </a:cubicBezTo>
                <a:cubicBezTo>
                  <a:pt x="14712" y="2515"/>
                  <a:pt x="13344" y="4613"/>
                  <a:pt x="11702" y="6406"/>
                </a:cubicBezTo>
                <a:cubicBezTo>
                  <a:pt x="9939" y="8290"/>
                  <a:pt x="7994" y="9385"/>
                  <a:pt x="5623" y="10297"/>
                </a:cubicBezTo>
                <a:cubicBezTo>
                  <a:pt x="1368" y="11968"/>
                  <a:pt x="0" y="17683"/>
                  <a:pt x="3769" y="20783"/>
                </a:cubicBezTo>
                <a:cubicBezTo>
                  <a:pt x="5309" y="22051"/>
                  <a:pt x="7337" y="22459"/>
                  <a:pt x="9365" y="22459"/>
                </a:cubicBezTo>
                <a:cubicBezTo>
                  <a:pt x="10059" y="22459"/>
                  <a:pt x="10754" y="22411"/>
                  <a:pt x="11429" y="22333"/>
                </a:cubicBezTo>
                <a:cubicBezTo>
                  <a:pt x="13732" y="22071"/>
                  <a:pt x="16013" y="21494"/>
                  <a:pt x="18310" y="21494"/>
                </a:cubicBezTo>
                <a:cubicBezTo>
                  <a:pt x="18681" y="21494"/>
                  <a:pt x="19051" y="21509"/>
                  <a:pt x="19423" y="21543"/>
                </a:cubicBezTo>
                <a:cubicBezTo>
                  <a:pt x="21976" y="21756"/>
                  <a:pt x="24317" y="22850"/>
                  <a:pt x="26748" y="23640"/>
                </a:cubicBezTo>
                <a:cubicBezTo>
                  <a:pt x="28292" y="24148"/>
                  <a:pt x="29949" y="24556"/>
                  <a:pt x="31566" y="24556"/>
                </a:cubicBezTo>
                <a:cubicBezTo>
                  <a:pt x="32464" y="24556"/>
                  <a:pt x="33349" y="24430"/>
                  <a:pt x="34195" y="24126"/>
                </a:cubicBezTo>
                <a:cubicBezTo>
                  <a:pt x="36292" y="23367"/>
                  <a:pt x="37903" y="21664"/>
                  <a:pt x="39970" y="20905"/>
                </a:cubicBezTo>
                <a:cubicBezTo>
                  <a:pt x="42341" y="19993"/>
                  <a:pt x="45107" y="20388"/>
                  <a:pt x="47448" y="19324"/>
                </a:cubicBezTo>
                <a:cubicBezTo>
                  <a:pt x="49758" y="18291"/>
                  <a:pt x="51278" y="15737"/>
                  <a:pt x="51156" y="13214"/>
                </a:cubicBezTo>
                <a:cubicBezTo>
                  <a:pt x="51004" y="10692"/>
                  <a:pt x="49180" y="8321"/>
                  <a:pt x="46779" y="7531"/>
                </a:cubicBezTo>
                <a:cubicBezTo>
                  <a:pt x="45951" y="7259"/>
                  <a:pt x="45095" y="7163"/>
                  <a:pt x="44225" y="7163"/>
                </a:cubicBezTo>
                <a:cubicBezTo>
                  <a:pt x="42152" y="7163"/>
                  <a:pt x="39998" y="7706"/>
                  <a:pt x="37935" y="7706"/>
                </a:cubicBezTo>
                <a:cubicBezTo>
                  <a:pt x="36988" y="7706"/>
                  <a:pt x="36060" y="7591"/>
                  <a:pt x="35168" y="7257"/>
                </a:cubicBezTo>
                <a:cubicBezTo>
                  <a:pt x="33314" y="6558"/>
                  <a:pt x="31916" y="5038"/>
                  <a:pt x="30396" y="3731"/>
                </a:cubicBezTo>
                <a:cubicBezTo>
                  <a:pt x="28542" y="2120"/>
                  <a:pt x="26353" y="843"/>
                  <a:pt x="23952" y="296"/>
                </a:cubicBezTo>
                <a:cubicBezTo>
                  <a:pt x="23153" y="102"/>
                  <a:pt x="22322" y="0"/>
                  <a:pt x="214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6" name="Google Shape;1056;p56">
            <a:extLst>
              <a:ext uri="{FF2B5EF4-FFF2-40B4-BE49-F238E27FC236}">
                <a16:creationId xmlns:a16="http://schemas.microsoft.com/office/drawing/2014/main" id="{32CF92B4-1FF9-495F-7850-882E902A18AE}"/>
              </a:ext>
            </a:extLst>
          </p:cNvPr>
          <p:cNvSpPr/>
          <p:nvPr/>
        </p:nvSpPr>
        <p:spPr>
          <a:xfrm>
            <a:off x="325825" y="336834"/>
            <a:ext cx="1230204" cy="597255"/>
          </a:xfrm>
          <a:custGeom>
            <a:avLst/>
            <a:gdLst/>
            <a:ahLst/>
            <a:cxnLst/>
            <a:rect l="l" t="t" r="r" b="b"/>
            <a:pathLst>
              <a:path w="58756" h="38384" extrusionOk="0">
                <a:moveTo>
                  <a:pt x="32339" y="1"/>
                </a:moveTo>
                <a:cubicBezTo>
                  <a:pt x="31819" y="1"/>
                  <a:pt x="31300" y="48"/>
                  <a:pt x="30792" y="146"/>
                </a:cubicBezTo>
                <a:cubicBezTo>
                  <a:pt x="27479" y="785"/>
                  <a:pt x="24682" y="3277"/>
                  <a:pt x="23132" y="6286"/>
                </a:cubicBezTo>
                <a:cubicBezTo>
                  <a:pt x="22220" y="8049"/>
                  <a:pt x="21673" y="9994"/>
                  <a:pt x="20579" y="11666"/>
                </a:cubicBezTo>
                <a:cubicBezTo>
                  <a:pt x="19606" y="13156"/>
                  <a:pt x="18208" y="14341"/>
                  <a:pt x="16597" y="15070"/>
                </a:cubicBezTo>
                <a:cubicBezTo>
                  <a:pt x="14074" y="16195"/>
                  <a:pt x="10913" y="16347"/>
                  <a:pt x="9120" y="18475"/>
                </a:cubicBezTo>
                <a:cubicBezTo>
                  <a:pt x="7569" y="20329"/>
                  <a:pt x="7661" y="23095"/>
                  <a:pt x="6323" y="25101"/>
                </a:cubicBezTo>
                <a:cubicBezTo>
                  <a:pt x="5533" y="26286"/>
                  <a:pt x="4348" y="27107"/>
                  <a:pt x="3223" y="27958"/>
                </a:cubicBezTo>
                <a:cubicBezTo>
                  <a:pt x="1764" y="29144"/>
                  <a:pt x="1" y="30694"/>
                  <a:pt x="31" y="32548"/>
                </a:cubicBezTo>
                <a:cubicBezTo>
                  <a:pt x="62" y="34068"/>
                  <a:pt x="1065" y="35466"/>
                  <a:pt x="2372" y="36256"/>
                </a:cubicBezTo>
                <a:cubicBezTo>
                  <a:pt x="3679" y="37077"/>
                  <a:pt x="5199" y="37381"/>
                  <a:pt x="6718" y="37624"/>
                </a:cubicBezTo>
                <a:cubicBezTo>
                  <a:pt x="10731" y="38232"/>
                  <a:pt x="14804" y="38293"/>
                  <a:pt x="18846" y="38323"/>
                </a:cubicBezTo>
                <a:cubicBezTo>
                  <a:pt x="23375" y="38354"/>
                  <a:pt x="27874" y="38384"/>
                  <a:pt x="32403" y="38384"/>
                </a:cubicBezTo>
                <a:cubicBezTo>
                  <a:pt x="36445" y="38384"/>
                  <a:pt x="39911" y="38293"/>
                  <a:pt x="43953" y="38019"/>
                </a:cubicBezTo>
                <a:cubicBezTo>
                  <a:pt x="47297" y="37746"/>
                  <a:pt x="51066" y="37442"/>
                  <a:pt x="54045" y="35922"/>
                </a:cubicBezTo>
                <a:cubicBezTo>
                  <a:pt x="57601" y="34098"/>
                  <a:pt x="58756" y="30724"/>
                  <a:pt x="58178" y="27411"/>
                </a:cubicBezTo>
                <a:cubicBezTo>
                  <a:pt x="57510" y="23733"/>
                  <a:pt x="53710" y="21393"/>
                  <a:pt x="52616" y="17836"/>
                </a:cubicBezTo>
                <a:cubicBezTo>
                  <a:pt x="52312" y="16773"/>
                  <a:pt x="52221" y="15678"/>
                  <a:pt x="52038" y="14584"/>
                </a:cubicBezTo>
                <a:cubicBezTo>
                  <a:pt x="51552" y="11940"/>
                  <a:pt x="50123" y="9295"/>
                  <a:pt x="47661" y="8262"/>
                </a:cubicBezTo>
                <a:cubicBezTo>
                  <a:pt x="45169" y="7259"/>
                  <a:pt x="41825" y="7836"/>
                  <a:pt x="40275" y="5678"/>
                </a:cubicBezTo>
                <a:cubicBezTo>
                  <a:pt x="39911" y="5162"/>
                  <a:pt x="39698" y="4584"/>
                  <a:pt x="39424" y="4007"/>
                </a:cubicBezTo>
                <a:cubicBezTo>
                  <a:pt x="38112" y="1459"/>
                  <a:pt x="35209" y="1"/>
                  <a:pt x="323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7" name="Google Shape;1057;p56">
            <a:extLst>
              <a:ext uri="{FF2B5EF4-FFF2-40B4-BE49-F238E27FC236}">
                <a16:creationId xmlns:a16="http://schemas.microsoft.com/office/drawing/2014/main" id="{1DFD5768-C079-FE28-8DBF-0E63C71BCF03}"/>
              </a:ext>
            </a:extLst>
          </p:cNvPr>
          <p:cNvSpPr/>
          <p:nvPr/>
        </p:nvSpPr>
        <p:spPr>
          <a:xfrm rot="1061686">
            <a:off x="4115542" y="-324222"/>
            <a:ext cx="1586458" cy="1727440"/>
          </a:xfrm>
          <a:custGeom>
            <a:avLst/>
            <a:gdLst/>
            <a:ahLst/>
            <a:cxnLst/>
            <a:rect l="l" t="t" r="r" b="b"/>
            <a:pathLst>
              <a:path w="23588" h="25686" fill="none" extrusionOk="0">
                <a:moveTo>
                  <a:pt x="22129" y="14682"/>
                </a:moveTo>
                <a:cubicBezTo>
                  <a:pt x="20183" y="13588"/>
                  <a:pt x="17508" y="14591"/>
                  <a:pt x="16475" y="16475"/>
                </a:cubicBezTo>
                <a:cubicBezTo>
                  <a:pt x="15837" y="17630"/>
                  <a:pt x="15928" y="19424"/>
                  <a:pt x="17204" y="19940"/>
                </a:cubicBezTo>
                <a:cubicBezTo>
                  <a:pt x="18390" y="20396"/>
                  <a:pt x="19697" y="19393"/>
                  <a:pt x="20031" y="18238"/>
                </a:cubicBezTo>
                <a:cubicBezTo>
                  <a:pt x="20244" y="17478"/>
                  <a:pt x="20092" y="16566"/>
                  <a:pt x="19454" y="16019"/>
                </a:cubicBezTo>
                <a:cubicBezTo>
                  <a:pt x="18815" y="15442"/>
                  <a:pt x="17782" y="15381"/>
                  <a:pt x="16931" y="15654"/>
                </a:cubicBezTo>
                <a:cubicBezTo>
                  <a:pt x="15077" y="16202"/>
                  <a:pt x="13861" y="17813"/>
                  <a:pt x="12554" y="19180"/>
                </a:cubicBezTo>
                <a:cubicBezTo>
                  <a:pt x="11247" y="20579"/>
                  <a:pt x="9454" y="21886"/>
                  <a:pt x="7539" y="21521"/>
                </a:cubicBezTo>
                <a:cubicBezTo>
                  <a:pt x="6657" y="21338"/>
                  <a:pt x="5806" y="20700"/>
                  <a:pt x="5745" y="19849"/>
                </a:cubicBezTo>
                <a:cubicBezTo>
                  <a:pt x="5715" y="18846"/>
                  <a:pt x="6840" y="18117"/>
                  <a:pt x="7873" y="17934"/>
                </a:cubicBezTo>
                <a:cubicBezTo>
                  <a:pt x="9879" y="17569"/>
                  <a:pt x="11946" y="18299"/>
                  <a:pt x="13557" y="19484"/>
                </a:cubicBezTo>
                <a:cubicBezTo>
                  <a:pt x="14530" y="20183"/>
                  <a:pt x="15441" y="21247"/>
                  <a:pt x="15320" y="22372"/>
                </a:cubicBezTo>
                <a:cubicBezTo>
                  <a:pt x="15198" y="23284"/>
                  <a:pt x="14499" y="24013"/>
                  <a:pt x="13770" y="24560"/>
                </a:cubicBezTo>
                <a:cubicBezTo>
                  <a:pt x="13040" y="25108"/>
                  <a:pt x="12250" y="25594"/>
                  <a:pt x="11308" y="25655"/>
                </a:cubicBezTo>
                <a:cubicBezTo>
                  <a:pt x="10396" y="25685"/>
                  <a:pt x="9393" y="25199"/>
                  <a:pt x="9180" y="24348"/>
                </a:cubicBezTo>
                <a:cubicBezTo>
                  <a:pt x="8846" y="23162"/>
                  <a:pt x="10122" y="22129"/>
                  <a:pt x="11308" y="21734"/>
                </a:cubicBezTo>
                <a:cubicBezTo>
                  <a:pt x="12524" y="21338"/>
                  <a:pt x="13922" y="21186"/>
                  <a:pt x="14742" y="20244"/>
                </a:cubicBezTo>
                <a:cubicBezTo>
                  <a:pt x="15563" y="19332"/>
                  <a:pt x="15533" y="17965"/>
                  <a:pt x="15168" y="16810"/>
                </a:cubicBezTo>
                <a:cubicBezTo>
                  <a:pt x="14894" y="15806"/>
                  <a:pt x="14347" y="14834"/>
                  <a:pt x="13466" y="14226"/>
                </a:cubicBezTo>
                <a:cubicBezTo>
                  <a:pt x="12493" y="13557"/>
                  <a:pt x="11186" y="13436"/>
                  <a:pt x="9970" y="13496"/>
                </a:cubicBezTo>
                <a:cubicBezTo>
                  <a:pt x="8481" y="13557"/>
                  <a:pt x="6931" y="13861"/>
                  <a:pt x="5776" y="14773"/>
                </a:cubicBezTo>
                <a:cubicBezTo>
                  <a:pt x="4195" y="15989"/>
                  <a:pt x="3709" y="18299"/>
                  <a:pt x="4590" y="20031"/>
                </a:cubicBezTo>
                <a:cubicBezTo>
                  <a:pt x="5472" y="21794"/>
                  <a:pt x="7630" y="22889"/>
                  <a:pt x="9636" y="22585"/>
                </a:cubicBezTo>
                <a:cubicBezTo>
                  <a:pt x="11642" y="22311"/>
                  <a:pt x="13344" y="20670"/>
                  <a:pt x="13648" y="18755"/>
                </a:cubicBezTo>
                <a:cubicBezTo>
                  <a:pt x="13739" y="18208"/>
                  <a:pt x="13739" y="17661"/>
                  <a:pt x="13527" y="17144"/>
                </a:cubicBezTo>
                <a:cubicBezTo>
                  <a:pt x="13131" y="16141"/>
                  <a:pt x="12037" y="15472"/>
                  <a:pt x="10943" y="15351"/>
                </a:cubicBezTo>
                <a:cubicBezTo>
                  <a:pt x="9818" y="15229"/>
                  <a:pt x="8724" y="15563"/>
                  <a:pt x="7751" y="16110"/>
                </a:cubicBezTo>
                <a:cubicBezTo>
                  <a:pt x="7326" y="16354"/>
                  <a:pt x="6900" y="16658"/>
                  <a:pt x="6657" y="17083"/>
                </a:cubicBezTo>
                <a:cubicBezTo>
                  <a:pt x="6080" y="18056"/>
                  <a:pt x="6657" y="19424"/>
                  <a:pt x="7721" y="19940"/>
                </a:cubicBezTo>
                <a:cubicBezTo>
                  <a:pt x="8785" y="20457"/>
                  <a:pt x="10122" y="20183"/>
                  <a:pt x="11034" y="19484"/>
                </a:cubicBezTo>
                <a:cubicBezTo>
                  <a:pt x="11946" y="18785"/>
                  <a:pt x="12493" y="17752"/>
                  <a:pt x="12827" y="16658"/>
                </a:cubicBezTo>
                <a:cubicBezTo>
                  <a:pt x="13131" y="15594"/>
                  <a:pt x="13253" y="14469"/>
                  <a:pt x="13435" y="13344"/>
                </a:cubicBezTo>
                <a:cubicBezTo>
                  <a:pt x="13557" y="12554"/>
                  <a:pt x="13739" y="11703"/>
                  <a:pt x="14317" y="11126"/>
                </a:cubicBezTo>
                <a:cubicBezTo>
                  <a:pt x="14986" y="10396"/>
                  <a:pt x="16110" y="10153"/>
                  <a:pt x="17144" y="10305"/>
                </a:cubicBezTo>
                <a:cubicBezTo>
                  <a:pt x="18815" y="10518"/>
                  <a:pt x="20366" y="11794"/>
                  <a:pt x="20730" y="13375"/>
                </a:cubicBezTo>
                <a:cubicBezTo>
                  <a:pt x="21125" y="14986"/>
                  <a:pt x="20274" y="16779"/>
                  <a:pt x="18724" y="17448"/>
                </a:cubicBezTo>
                <a:cubicBezTo>
                  <a:pt x="17174" y="18117"/>
                  <a:pt x="15107" y="17478"/>
                  <a:pt x="14317" y="16019"/>
                </a:cubicBezTo>
                <a:cubicBezTo>
                  <a:pt x="13861" y="15259"/>
                  <a:pt x="13831" y="14317"/>
                  <a:pt x="13891" y="13436"/>
                </a:cubicBezTo>
                <a:cubicBezTo>
                  <a:pt x="14043" y="11612"/>
                  <a:pt x="14742" y="9758"/>
                  <a:pt x="16201" y="8572"/>
                </a:cubicBezTo>
                <a:cubicBezTo>
                  <a:pt x="17691" y="7387"/>
                  <a:pt x="19970" y="7083"/>
                  <a:pt x="21581" y="8116"/>
                </a:cubicBezTo>
                <a:cubicBezTo>
                  <a:pt x="23162" y="9150"/>
                  <a:pt x="23588" y="11642"/>
                  <a:pt x="22159" y="12858"/>
                </a:cubicBezTo>
                <a:cubicBezTo>
                  <a:pt x="20974" y="13922"/>
                  <a:pt x="18937" y="13709"/>
                  <a:pt x="17691" y="12676"/>
                </a:cubicBezTo>
                <a:cubicBezTo>
                  <a:pt x="16779" y="11977"/>
                  <a:pt x="16201" y="10913"/>
                  <a:pt x="16080" y="9788"/>
                </a:cubicBezTo>
                <a:cubicBezTo>
                  <a:pt x="15897" y="7630"/>
                  <a:pt x="17387" y="5350"/>
                  <a:pt x="16384" y="3405"/>
                </a:cubicBezTo>
                <a:cubicBezTo>
                  <a:pt x="15837" y="2341"/>
                  <a:pt x="14560" y="1673"/>
                  <a:pt x="13314" y="1642"/>
                </a:cubicBezTo>
                <a:cubicBezTo>
                  <a:pt x="12068" y="1612"/>
                  <a:pt x="10852" y="2159"/>
                  <a:pt x="9970" y="2980"/>
                </a:cubicBezTo>
                <a:cubicBezTo>
                  <a:pt x="9545" y="3344"/>
                  <a:pt x="9180" y="3770"/>
                  <a:pt x="9028" y="4287"/>
                </a:cubicBezTo>
                <a:cubicBezTo>
                  <a:pt x="8633" y="5442"/>
                  <a:pt x="9332" y="6749"/>
                  <a:pt x="10305" y="7569"/>
                </a:cubicBezTo>
                <a:cubicBezTo>
                  <a:pt x="11277" y="8360"/>
                  <a:pt x="12524" y="8815"/>
                  <a:pt x="13679" y="9423"/>
                </a:cubicBezTo>
                <a:cubicBezTo>
                  <a:pt x="14803" y="10001"/>
                  <a:pt x="15928" y="10822"/>
                  <a:pt x="16353" y="11977"/>
                </a:cubicBezTo>
                <a:cubicBezTo>
                  <a:pt x="16809" y="13223"/>
                  <a:pt x="16414" y="14591"/>
                  <a:pt x="15745" y="15746"/>
                </a:cubicBezTo>
                <a:cubicBezTo>
                  <a:pt x="15138" y="16810"/>
                  <a:pt x="14286" y="17782"/>
                  <a:pt x="13131" y="18329"/>
                </a:cubicBezTo>
                <a:cubicBezTo>
                  <a:pt x="11186" y="19272"/>
                  <a:pt x="8542" y="18633"/>
                  <a:pt x="7204" y="16931"/>
                </a:cubicBezTo>
                <a:cubicBezTo>
                  <a:pt x="5867" y="15259"/>
                  <a:pt x="5958" y="12706"/>
                  <a:pt x="7356" y="11095"/>
                </a:cubicBezTo>
                <a:cubicBezTo>
                  <a:pt x="7873" y="10457"/>
                  <a:pt x="8694" y="9940"/>
                  <a:pt x="9545" y="10062"/>
                </a:cubicBezTo>
                <a:cubicBezTo>
                  <a:pt x="10548" y="10183"/>
                  <a:pt x="11216" y="11217"/>
                  <a:pt x="11186" y="12189"/>
                </a:cubicBezTo>
                <a:cubicBezTo>
                  <a:pt x="11156" y="13132"/>
                  <a:pt x="10548" y="14013"/>
                  <a:pt x="9788" y="14621"/>
                </a:cubicBezTo>
                <a:cubicBezTo>
                  <a:pt x="8785" y="15472"/>
                  <a:pt x="7417" y="15989"/>
                  <a:pt x="6080" y="15867"/>
                </a:cubicBezTo>
                <a:cubicBezTo>
                  <a:pt x="4742" y="15746"/>
                  <a:pt x="3435" y="14955"/>
                  <a:pt x="2918" y="13770"/>
                </a:cubicBezTo>
                <a:cubicBezTo>
                  <a:pt x="2098" y="11946"/>
                  <a:pt x="3466" y="9727"/>
                  <a:pt x="5411" y="9119"/>
                </a:cubicBezTo>
                <a:cubicBezTo>
                  <a:pt x="7356" y="8481"/>
                  <a:pt x="9575" y="9241"/>
                  <a:pt x="11095" y="10609"/>
                </a:cubicBezTo>
                <a:cubicBezTo>
                  <a:pt x="12341" y="11733"/>
                  <a:pt x="13344" y="13344"/>
                  <a:pt x="15016" y="13709"/>
                </a:cubicBezTo>
                <a:cubicBezTo>
                  <a:pt x="16445" y="14044"/>
                  <a:pt x="18056" y="13192"/>
                  <a:pt x="18572" y="11885"/>
                </a:cubicBezTo>
                <a:cubicBezTo>
                  <a:pt x="19089" y="10548"/>
                  <a:pt x="18481" y="8937"/>
                  <a:pt x="17235" y="8116"/>
                </a:cubicBezTo>
                <a:cubicBezTo>
                  <a:pt x="16019" y="7326"/>
                  <a:pt x="14256" y="7387"/>
                  <a:pt x="13071" y="8238"/>
                </a:cubicBezTo>
                <a:cubicBezTo>
                  <a:pt x="11794" y="9150"/>
                  <a:pt x="10973" y="10852"/>
                  <a:pt x="9393" y="10913"/>
                </a:cubicBezTo>
                <a:cubicBezTo>
                  <a:pt x="8177" y="10943"/>
                  <a:pt x="7143" y="9758"/>
                  <a:pt x="7083" y="8603"/>
                </a:cubicBezTo>
                <a:cubicBezTo>
                  <a:pt x="7022" y="7417"/>
                  <a:pt x="7691" y="6293"/>
                  <a:pt x="8602" y="5502"/>
                </a:cubicBezTo>
                <a:cubicBezTo>
                  <a:pt x="9514" y="4682"/>
                  <a:pt x="10761" y="4074"/>
                  <a:pt x="11976" y="4287"/>
                </a:cubicBezTo>
                <a:cubicBezTo>
                  <a:pt x="13496" y="4560"/>
                  <a:pt x="14560" y="6171"/>
                  <a:pt x="14378" y="7630"/>
                </a:cubicBezTo>
                <a:cubicBezTo>
                  <a:pt x="14195" y="9089"/>
                  <a:pt x="12979" y="10305"/>
                  <a:pt x="11520" y="10791"/>
                </a:cubicBezTo>
                <a:cubicBezTo>
                  <a:pt x="10061" y="11247"/>
                  <a:pt x="8420" y="11065"/>
                  <a:pt x="6991" y="10487"/>
                </a:cubicBezTo>
                <a:cubicBezTo>
                  <a:pt x="5806" y="10031"/>
                  <a:pt x="4712" y="9302"/>
                  <a:pt x="4013" y="8268"/>
                </a:cubicBezTo>
                <a:cubicBezTo>
                  <a:pt x="2736" y="6384"/>
                  <a:pt x="3131" y="3679"/>
                  <a:pt x="4742" y="2098"/>
                </a:cubicBezTo>
                <a:cubicBezTo>
                  <a:pt x="6384" y="487"/>
                  <a:pt x="9028" y="1"/>
                  <a:pt x="11247" y="730"/>
                </a:cubicBezTo>
                <a:cubicBezTo>
                  <a:pt x="12311" y="1065"/>
                  <a:pt x="12888" y="2554"/>
                  <a:pt x="13040" y="3679"/>
                </a:cubicBezTo>
                <a:cubicBezTo>
                  <a:pt x="13192" y="4773"/>
                  <a:pt x="12615" y="6019"/>
                  <a:pt x="11551" y="6384"/>
                </a:cubicBezTo>
                <a:cubicBezTo>
                  <a:pt x="10578" y="6749"/>
                  <a:pt x="9514" y="6323"/>
                  <a:pt x="8511" y="6049"/>
                </a:cubicBezTo>
                <a:cubicBezTo>
                  <a:pt x="6596" y="5502"/>
                  <a:pt x="4469" y="5594"/>
                  <a:pt x="2766" y="6627"/>
                </a:cubicBezTo>
                <a:cubicBezTo>
                  <a:pt x="1095" y="7660"/>
                  <a:pt x="61" y="9819"/>
                  <a:pt x="639" y="11673"/>
                </a:cubicBezTo>
                <a:cubicBezTo>
                  <a:pt x="943" y="12585"/>
                  <a:pt x="1672" y="13436"/>
                  <a:pt x="2615" y="13557"/>
                </a:cubicBezTo>
                <a:cubicBezTo>
                  <a:pt x="3557" y="13648"/>
                  <a:pt x="4590" y="12737"/>
                  <a:pt x="4317" y="11825"/>
                </a:cubicBezTo>
                <a:cubicBezTo>
                  <a:pt x="4134" y="11126"/>
                  <a:pt x="3374" y="10730"/>
                  <a:pt x="2675" y="10822"/>
                </a:cubicBezTo>
                <a:cubicBezTo>
                  <a:pt x="1976" y="10913"/>
                  <a:pt x="1368" y="11399"/>
                  <a:pt x="1004" y="12007"/>
                </a:cubicBezTo>
                <a:cubicBezTo>
                  <a:pt x="0" y="13557"/>
                  <a:pt x="426" y="15806"/>
                  <a:pt x="1855" y="16961"/>
                </a:cubicBezTo>
                <a:cubicBezTo>
                  <a:pt x="3283" y="18117"/>
                  <a:pt x="5502" y="18147"/>
                  <a:pt x="6991" y="17053"/>
                </a:cubicBezTo>
              </a:path>
            </a:pathLst>
          </a:custGeom>
          <a:no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11502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1">
          <a:extLst>
            <a:ext uri="{FF2B5EF4-FFF2-40B4-BE49-F238E27FC236}">
              <a16:creationId xmlns:a16="http://schemas.microsoft.com/office/drawing/2014/main" id="{4156F6DB-BCC6-B84E-1D56-C590D2EBE5E8}"/>
            </a:ext>
          </a:extLst>
        </p:cNvPr>
        <p:cNvGrpSpPr/>
        <p:nvPr/>
      </p:nvGrpSpPr>
      <p:grpSpPr>
        <a:xfrm>
          <a:off x="0" y="0"/>
          <a:ext cx="0" cy="0"/>
          <a:chOff x="0" y="0"/>
          <a:chExt cx="0" cy="0"/>
        </a:xfrm>
      </p:grpSpPr>
      <p:sp>
        <p:nvSpPr>
          <p:cNvPr id="1052" name="Google Shape;1052;p56">
            <a:extLst>
              <a:ext uri="{FF2B5EF4-FFF2-40B4-BE49-F238E27FC236}">
                <a16:creationId xmlns:a16="http://schemas.microsoft.com/office/drawing/2014/main" id="{1A54C97A-1DF1-C056-2A95-EFD16900E708}"/>
              </a:ext>
            </a:extLst>
          </p:cNvPr>
          <p:cNvSpPr txBox="1">
            <a:spLocks noGrp="1"/>
          </p:cNvSpPr>
          <p:nvPr>
            <p:ph type="title"/>
          </p:nvPr>
        </p:nvSpPr>
        <p:spPr>
          <a:xfrm>
            <a:off x="129375" y="951179"/>
            <a:ext cx="4204870" cy="597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000" dirty="0"/>
              <a:t>Intersectional Reading</a:t>
            </a:r>
            <a:endParaRPr sz="2000" dirty="0"/>
          </a:p>
        </p:txBody>
      </p:sp>
      <p:sp>
        <p:nvSpPr>
          <p:cNvPr id="1053" name="Google Shape;1053;p56">
            <a:extLst>
              <a:ext uri="{FF2B5EF4-FFF2-40B4-BE49-F238E27FC236}">
                <a16:creationId xmlns:a16="http://schemas.microsoft.com/office/drawing/2014/main" id="{E3863E4B-6F7D-29B3-FD91-AF9623E0EBC8}"/>
              </a:ext>
            </a:extLst>
          </p:cNvPr>
          <p:cNvSpPr txBox="1">
            <a:spLocks noGrp="1"/>
          </p:cNvSpPr>
          <p:nvPr>
            <p:ph type="body" idx="1"/>
          </p:nvPr>
        </p:nvSpPr>
        <p:spPr>
          <a:xfrm>
            <a:off x="43275" y="1565569"/>
            <a:ext cx="4443350" cy="3577931"/>
          </a:xfrm>
          <a:prstGeom prst="rect">
            <a:avLst/>
          </a:prstGeom>
        </p:spPr>
        <p:txBody>
          <a:bodyPr spcFirstLastPara="1" wrap="square" lIns="91425" tIns="91425" rIns="91425" bIns="91425" anchor="ctr" anchorCtr="0">
            <a:noAutofit/>
          </a:bodyPr>
          <a:lstStyle/>
          <a:p>
            <a:pPr marL="0" indent="0">
              <a:buNone/>
            </a:pPr>
            <a:endParaRPr lang="en-US" sz="1800" dirty="0"/>
          </a:p>
          <a:p>
            <a:pPr marL="342900" indent="-342900"/>
            <a:r>
              <a:rPr lang="en-US" sz="1800" dirty="0">
                <a:effectLst/>
                <a:latin typeface="Arial" panose="020B0604020202020204" pitchFamily="34" charset="0"/>
                <a:ea typeface="Times New Roman" panose="02020603050405020304" pitchFamily="18" charset="0"/>
                <a:cs typeface="Times New Roman" panose="02020603050405020304" pitchFamily="18" charset="0"/>
              </a:rPr>
              <a:t>In class, teachers should spend the opening few minutes going over the notion of intersectionality.</a:t>
            </a:r>
          </a:p>
          <a:p>
            <a:pPr marL="342900" indent="-342900"/>
            <a:r>
              <a:rPr lang="en-US" sz="1800" dirty="0">
                <a:effectLst/>
                <a:latin typeface="Arial" panose="020B0604020202020204" pitchFamily="34" charset="0"/>
                <a:ea typeface="Times New Roman" panose="02020603050405020304" pitchFamily="18" charset="0"/>
                <a:cs typeface="Times New Roman" panose="02020603050405020304" pitchFamily="18" charset="0"/>
              </a:rPr>
              <a:t>They should also review intersectionality’s capacity for a more elaborate deconstruction of the lived experience of a persona.</a:t>
            </a:r>
          </a:p>
          <a:p>
            <a:pPr marL="342900" indent="-342900"/>
            <a:r>
              <a:rPr lang="en-US" sz="1800" dirty="0">
                <a:effectLst/>
                <a:latin typeface="Arial" panose="020B0604020202020204" pitchFamily="34" charset="0"/>
                <a:ea typeface="Times New Roman" panose="02020603050405020304" pitchFamily="18" charset="0"/>
                <a:cs typeface="Times New Roman" panose="02020603050405020304" pitchFamily="18" charset="0"/>
              </a:rPr>
              <a:t>After this, they can partition the class into three or four groups and distribute duplicates of handout one. </a:t>
            </a:r>
          </a:p>
          <a:p>
            <a:pPr marL="342900" indent="-342900"/>
            <a:endParaRPr lang="en-US" sz="1800" dirty="0"/>
          </a:p>
          <a:p>
            <a:pPr marL="342900" indent="-342900"/>
            <a:endParaRPr lang="en-US" sz="1800" dirty="0"/>
          </a:p>
        </p:txBody>
      </p:sp>
      <p:pic>
        <p:nvPicPr>
          <p:cNvPr id="1054" name="Google Shape;1054;p56">
            <a:extLst>
              <a:ext uri="{FF2B5EF4-FFF2-40B4-BE49-F238E27FC236}">
                <a16:creationId xmlns:a16="http://schemas.microsoft.com/office/drawing/2014/main" id="{C0F809F5-A288-CC5F-FD3E-33C19FF0BD8E}"/>
              </a:ext>
            </a:extLst>
          </p:cNvPr>
          <p:cNvPicPr preferRelativeResize="0"/>
          <p:nvPr/>
        </p:nvPicPr>
        <p:blipFill>
          <a:blip r:embed="rId3"/>
          <a:srcRect l="4309" r="4309"/>
          <a:stretch/>
        </p:blipFill>
        <p:spPr>
          <a:xfrm>
            <a:off x="4571275" y="152400"/>
            <a:ext cx="4443350" cy="4862350"/>
          </a:xfrm>
          <a:prstGeom prst="rect">
            <a:avLst/>
          </a:prstGeom>
          <a:noFill/>
          <a:ln>
            <a:noFill/>
          </a:ln>
        </p:spPr>
      </p:pic>
      <p:sp>
        <p:nvSpPr>
          <p:cNvPr id="1055" name="Google Shape;1055;p56">
            <a:extLst>
              <a:ext uri="{FF2B5EF4-FFF2-40B4-BE49-F238E27FC236}">
                <a16:creationId xmlns:a16="http://schemas.microsoft.com/office/drawing/2014/main" id="{E3BD0160-540A-6587-5094-0033BD0675F4}"/>
              </a:ext>
            </a:extLst>
          </p:cNvPr>
          <p:cNvSpPr/>
          <p:nvPr/>
        </p:nvSpPr>
        <p:spPr>
          <a:xfrm>
            <a:off x="3507997" y="4144932"/>
            <a:ext cx="2700684" cy="1139890"/>
          </a:xfrm>
          <a:custGeom>
            <a:avLst/>
            <a:gdLst/>
            <a:ahLst/>
            <a:cxnLst/>
            <a:rect l="l" t="t" r="r" b="b"/>
            <a:pathLst>
              <a:path w="51278" h="24556" extrusionOk="0">
                <a:moveTo>
                  <a:pt x="21492" y="0"/>
                </a:moveTo>
                <a:cubicBezTo>
                  <a:pt x="19860" y="0"/>
                  <a:pt x="18229" y="392"/>
                  <a:pt x="16839" y="1239"/>
                </a:cubicBezTo>
                <a:cubicBezTo>
                  <a:pt x="14712" y="2515"/>
                  <a:pt x="13344" y="4613"/>
                  <a:pt x="11702" y="6406"/>
                </a:cubicBezTo>
                <a:cubicBezTo>
                  <a:pt x="9939" y="8290"/>
                  <a:pt x="7994" y="9385"/>
                  <a:pt x="5623" y="10297"/>
                </a:cubicBezTo>
                <a:cubicBezTo>
                  <a:pt x="1368" y="11968"/>
                  <a:pt x="0" y="17683"/>
                  <a:pt x="3769" y="20783"/>
                </a:cubicBezTo>
                <a:cubicBezTo>
                  <a:pt x="5309" y="22051"/>
                  <a:pt x="7337" y="22459"/>
                  <a:pt x="9365" y="22459"/>
                </a:cubicBezTo>
                <a:cubicBezTo>
                  <a:pt x="10059" y="22459"/>
                  <a:pt x="10754" y="22411"/>
                  <a:pt x="11429" y="22333"/>
                </a:cubicBezTo>
                <a:cubicBezTo>
                  <a:pt x="13732" y="22071"/>
                  <a:pt x="16013" y="21494"/>
                  <a:pt x="18310" y="21494"/>
                </a:cubicBezTo>
                <a:cubicBezTo>
                  <a:pt x="18681" y="21494"/>
                  <a:pt x="19051" y="21509"/>
                  <a:pt x="19423" y="21543"/>
                </a:cubicBezTo>
                <a:cubicBezTo>
                  <a:pt x="21976" y="21756"/>
                  <a:pt x="24317" y="22850"/>
                  <a:pt x="26748" y="23640"/>
                </a:cubicBezTo>
                <a:cubicBezTo>
                  <a:pt x="28292" y="24148"/>
                  <a:pt x="29949" y="24556"/>
                  <a:pt x="31566" y="24556"/>
                </a:cubicBezTo>
                <a:cubicBezTo>
                  <a:pt x="32464" y="24556"/>
                  <a:pt x="33349" y="24430"/>
                  <a:pt x="34195" y="24126"/>
                </a:cubicBezTo>
                <a:cubicBezTo>
                  <a:pt x="36292" y="23367"/>
                  <a:pt x="37903" y="21664"/>
                  <a:pt x="39970" y="20905"/>
                </a:cubicBezTo>
                <a:cubicBezTo>
                  <a:pt x="42341" y="19993"/>
                  <a:pt x="45107" y="20388"/>
                  <a:pt x="47448" y="19324"/>
                </a:cubicBezTo>
                <a:cubicBezTo>
                  <a:pt x="49758" y="18291"/>
                  <a:pt x="51278" y="15737"/>
                  <a:pt x="51156" y="13214"/>
                </a:cubicBezTo>
                <a:cubicBezTo>
                  <a:pt x="51004" y="10692"/>
                  <a:pt x="49180" y="8321"/>
                  <a:pt x="46779" y="7531"/>
                </a:cubicBezTo>
                <a:cubicBezTo>
                  <a:pt x="45951" y="7259"/>
                  <a:pt x="45095" y="7163"/>
                  <a:pt x="44225" y="7163"/>
                </a:cubicBezTo>
                <a:cubicBezTo>
                  <a:pt x="42152" y="7163"/>
                  <a:pt x="39998" y="7706"/>
                  <a:pt x="37935" y="7706"/>
                </a:cubicBezTo>
                <a:cubicBezTo>
                  <a:pt x="36988" y="7706"/>
                  <a:pt x="36060" y="7591"/>
                  <a:pt x="35168" y="7257"/>
                </a:cubicBezTo>
                <a:cubicBezTo>
                  <a:pt x="33314" y="6558"/>
                  <a:pt x="31916" y="5038"/>
                  <a:pt x="30396" y="3731"/>
                </a:cubicBezTo>
                <a:cubicBezTo>
                  <a:pt x="28542" y="2120"/>
                  <a:pt x="26353" y="843"/>
                  <a:pt x="23952" y="296"/>
                </a:cubicBezTo>
                <a:cubicBezTo>
                  <a:pt x="23153" y="102"/>
                  <a:pt x="22322" y="0"/>
                  <a:pt x="214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6" name="Google Shape;1056;p56">
            <a:extLst>
              <a:ext uri="{FF2B5EF4-FFF2-40B4-BE49-F238E27FC236}">
                <a16:creationId xmlns:a16="http://schemas.microsoft.com/office/drawing/2014/main" id="{32CF92B4-1FF9-495F-7850-882E902A18AE}"/>
              </a:ext>
            </a:extLst>
          </p:cNvPr>
          <p:cNvSpPr/>
          <p:nvPr/>
        </p:nvSpPr>
        <p:spPr>
          <a:xfrm>
            <a:off x="325825" y="336834"/>
            <a:ext cx="1230204" cy="597255"/>
          </a:xfrm>
          <a:custGeom>
            <a:avLst/>
            <a:gdLst/>
            <a:ahLst/>
            <a:cxnLst/>
            <a:rect l="l" t="t" r="r" b="b"/>
            <a:pathLst>
              <a:path w="58756" h="38384" extrusionOk="0">
                <a:moveTo>
                  <a:pt x="32339" y="1"/>
                </a:moveTo>
                <a:cubicBezTo>
                  <a:pt x="31819" y="1"/>
                  <a:pt x="31300" y="48"/>
                  <a:pt x="30792" y="146"/>
                </a:cubicBezTo>
                <a:cubicBezTo>
                  <a:pt x="27479" y="785"/>
                  <a:pt x="24682" y="3277"/>
                  <a:pt x="23132" y="6286"/>
                </a:cubicBezTo>
                <a:cubicBezTo>
                  <a:pt x="22220" y="8049"/>
                  <a:pt x="21673" y="9994"/>
                  <a:pt x="20579" y="11666"/>
                </a:cubicBezTo>
                <a:cubicBezTo>
                  <a:pt x="19606" y="13156"/>
                  <a:pt x="18208" y="14341"/>
                  <a:pt x="16597" y="15070"/>
                </a:cubicBezTo>
                <a:cubicBezTo>
                  <a:pt x="14074" y="16195"/>
                  <a:pt x="10913" y="16347"/>
                  <a:pt x="9120" y="18475"/>
                </a:cubicBezTo>
                <a:cubicBezTo>
                  <a:pt x="7569" y="20329"/>
                  <a:pt x="7661" y="23095"/>
                  <a:pt x="6323" y="25101"/>
                </a:cubicBezTo>
                <a:cubicBezTo>
                  <a:pt x="5533" y="26286"/>
                  <a:pt x="4348" y="27107"/>
                  <a:pt x="3223" y="27958"/>
                </a:cubicBezTo>
                <a:cubicBezTo>
                  <a:pt x="1764" y="29144"/>
                  <a:pt x="1" y="30694"/>
                  <a:pt x="31" y="32548"/>
                </a:cubicBezTo>
                <a:cubicBezTo>
                  <a:pt x="62" y="34068"/>
                  <a:pt x="1065" y="35466"/>
                  <a:pt x="2372" y="36256"/>
                </a:cubicBezTo>
                <a:cubicBezTo>
                  <a:pt x="3679" y="37077"/>
                  <a:pt x="5199" y="37381"/>
                  <a:pt x="6718" y="37624"/>
                </a:cubicBezTo>
                <a:cubicBezTo>
                  <a:pt x="10731" y="38232"/>
                  <a:pt x="14804" y="38293"/>
                  <a:pt x="18846" y="38323"/>
                </a:cubicBezTo>
                <a:cubicBezTo>
                  <a:pt x="23375" y="38354"/>
                  <a:pt x="27874" y="38384"/>
                  <a:pt x="32403" y="38384"/>
                </a:cubicBezTo>
                <a:cubicBezTo>
                  <a:pt x="36445" y="38384"/>
                  <a:pt x="39911" y="38293"/>
                  <a:pt x="43953" y="38019"/>
                </a:cubicBezTo>
                <a:cubicBezTo>
                  <a:pt x="47297" y="37746"/>
                  <a:pt x="51066" y="37442"/>
                  <a:pt x="54045" y="35922"/>
                </a:cubicBezTo>
                <a:cubicBezTo>
                  <a:pt x="57601" y="34098"/>
                  <a:pt x="58756" y="30724"/>
                  <a:pt x="58178" y="27411"/>
                </a:cubicBezTo>
                <a:cubicBezTo>
                  <a:pt x="57510" y="23733"/>
                  <a:pt x="53710" y="21393"/>
                  <a:pt x="52616" y="17836"/>
                </a:cubicBezTo>
                <a:cubicBezTo>
                  <a:pt x="52312" y="16773"/>
                  <a:pt x="52221" y="15678"/>
                  <a:pt x="52038" y="14584"/>
                </a:cubicBezTo>
                <a:cubicBezTo>
                  <a:pt x="51552" y="11940"/>
                  <a:pt x="50123" y="9295"/>
                  <a:pt x="47661" y="8262"/>
                </a:cubicBezTo>
                <a:cubicBezTo>
                  <a:pt x="45169" y="7259"/>
                  <a:pt x="41825" y="7836"/>
                  <a:pt x="40275" y="5678"/>
                </a:cubicBezTo>
                <a:cubicBezTo>
                  <a:pt x="39911" y="5162"/>
                  <a:pt x="39698" y="4584"/>
                  <a:pt x="39424" y="4007"/>
                </a:cubicBezTo>
                <a:cubicBezTo>
                  <a:pt x="38112" y="1459"/>
                  <a:pt x="35209" y="1"/>
                  <a:pt x="323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7" name="Google Shape;1057;p56">
            <a:extLst>
              <a:ext uri="{FF2B5EF4-FFF2-40B4-BE49-F238E27FC236}">
                <a16:creationId xmlns:a16="http://schemas.microsoft.com/office/drawing/2014/main" id="{1DFD5768-C079-FE28-8DBF-0E63C71BCF03}"/>
              </a:ext>
            </a:extLst>
          </p:cNvPr>
          <p:cNvSpPr/>
          <p:nvPr/>
        </p:nvSpPr>
        <p:spPr>
          <a:xfrm rot="1061686">
            <a:off x="4115542" y="-324222"/>
            <a:ext cx="1586458" cy="1727440"/>
          </a:xfrm>
          <a:custGeom>
            <a:avLst/>
            <a:gdLst/>
            <a:ahLst/>
            <a:cxnLst/>
            <a:rect l="l" t="t" r="r" b="b"/>
            <a:pathLst>
              <a:path w="23588" h="25686" fill="none" extrusionOk="0">
                <a:moveTo>
                  <a:pt x="22129" y="14682"/>
                </a:moveTo>
                <a:cubicBezTo>
                  <a:pt x="20183" y="13588"/>
                  <a:pt x="17508" y="14591"/>
                  <a:pt x="16475" y="16475"/>
                </a:cubicBezTo>
                <a:cubicBezTo>
                  <a:pt x="15837" y="17630"/>
                  <a:pt x="15928" y="19424"/>
                  <a:pt x="17204" y="19940"/>
                </a:cubicBezTo>
                <a:cubicBezTo>
                  <a:pt x="18390" y="20396"/>
                  <a:pt x="19697" y="19393"/>
                  <a:pt x="20031" y="18238"/>
                </a:cubicBezTo>
                <a:cubicBezTo>
                  <a:pt x="20244" y="17478"/>
                  <a:pt x="20092" y="16566"/>
                  <a:pt x="19454" y="16019"/>
                </a:cubicBezTo>
                <a:cubicBezTo>
                  <a:pt x="18815" y="15442"/>
                  <a:pt x="17782" y="15381"/>
                  <a:pt x="16931" y="15654"/>
                </a:cubicBezTo>
                <a:cubicBezTo>
                  <a:pt x="15077" y="16202"/>
                  <a:pt x="13861" y="17813"/>
                  <a:pt x="12554" y="19180"/>
                </a:cubicBezTo>
                <a:cubicBezTo>
                  <a:pt x="11247" y="20579"/>
                  <a:pt x="9454" y="21886"/>
                  <a:pt x="7539" y="21521"/>
                </a:cubicBezTo>
                <a:cubicBezTo>
                  <a:pt x="6657" y="21338"/>
                  <a:pt x="5806" y="20700"/>
                  <a:pt x="5745" y="19849"/>
                </a:cubicBezTo>
                <a:cubicBezTo>
                  <a:pt x="5715" y="18846"/>
                  <a:pt x="6840" y="18117"/>
                  <a:pt x="7873" y="17934"/>
                </a:cubicBezTo>
                <a:cubicBezTo>
                  <a:pt x="9879" y="17569"/>
                  <a:pt x="11946" y="18299"/>
                  <a:pt x="13557" y="19484"/>
                </a:cubicBezTo>
                <a:cubicBezTo>
                  <a:pt x="14530" y="20183"/>
                  <a:pt x="15441" y="21247"/>
                  <a:pt x="15320" y="22372"/>
                </a:cubicBezTo>
                <a:cubicBezTo>
                  <a:pt x="15198" y="23284"/>
                  <a:pt x="14499" y="24013"/>
                  <a:pt x="13770" y="24560"/>
                </a:cubicBezTo>
                <a:cubicBezTo>
                  <a:pt x="13040" y="25108"/>
                  <a:pt x="12250" y="25594"/>
                  <a:pt x="11308" y="25655"/>
                </a:cubicBezTo>
                <a:cubicBezTo>
                  <a:pt x="10396" y="25685"/>
                  <a:pt x="9393" y="25199"/>
                  <a:pt x="9180" y="24348"/>
                </a:cubicBezTo>
                <a:cubicBezTo>
                  <a:pt x="8846" y="23162"/>
                  <a:pt x="10122" y="22129"/>
                  <a:pt x="11308" y="21734"/>
                </a:cubicBezTo>
                <a:cubicBezTo>
                  <a:pt x="12524" y="21338"/>
                  <a:pt x="13922" y="21186"/>
                  <a:pt x="14742" y="20244"/>
                </a:cubicBezTo>
                <a:cubicBezTo>
                  <a:pt x="15563" y="19332"/>
                  <a:pt x="15533" y="17965"/>
                  <a:pt x="15168" y="16810"/>
                </a:cubicBezTo>
                <a:cubicBezTo>
                  <a:pt x="14894" y="15806"/>
                  <a:pt x="14347" y="14834"/>
                  <a:pt x="13466" y="14226"/>
                </a:cubicBezTo>
                <a:cubicBezTo>
                  <a:pt x="12493" y="13557"/>
                  <a:pt x="11186" y="13436"/>
                  <a:pt x="9970" y="13496"/>
                </a:cubicBezTo>
                <a:cubicBezTo>
                  <a:pt x="8481" y="13557"/>
                  <a:pt x="6931" y="13861"/>
                  <a:pt x="5776" y="14773"/>
                </a:cubicBezTo>
                <a:cubicBezTo>
                  <a:pt x="4195" y="15989"/>
                  <a:pt x="3709" y="18299"/>
                  <a:pt x="4590" y="20031"/>
                </a:cubicBezTo>
                <a:cubicBezTo>
                  <a:pt x="5472" y="21794"/>
                  <a:pt x="7630" y="22889"/>
                  <a:pt x="9636" y="22585"/>
                </a:cubicBezTo>
                <a:cubicBezTo>
                  <a:pt x="11642" y="22311"/>
                  <a:pt x="13344" y="20670"/>
                  <a:pt x="13648" y="18755"/>
                </a:cubicBezTo>
                <a:cubicBezTo>
                  <a:pt x="13739" y="18208"/>
                  <a:pt x="13739" y="17661"/>
                  <a:pt x="13527" y="17144"/>
                </a:cubicBezTo>
                <a:cubicBezTo>
                  <a:pt x="13131" y="16141"/>
                  <a:pt x="12037" y="15472"/>
                  <a:pt x="10943" y="15351"/>
                </a:cubicBezTo>
                <a:cubicBezTo>
                  <a:pt x="9818" y="15229"/>
                  <a:pt x="8724" y="15563"/>
                  <a:pt x="7751" y="16110"/>
                </a:cubicBezTo>
                <a:cubicBezTo>
                  <a:pt x="7326" y="16354"/>
                  <a:pt x="6900" y="16658"/>
                  <a:pt x="6657" y="17083"/>
                </a:cubicBezTo>
                <a:cubicBezTo>
                  <a:pt x="6080" y="18056"/>
                  <a:pt x="6657" y="19424"/>
                  <a:pt x="7721" y="19940"/>
                </a:cubicBezTo>
                <a:cubicBezTo>
                  <a:pt x="8785" y="20457"/>
                  <a:pt x="10122" y="20183"/>
                  <a:pt x="11034" y="19484"/>
                </a:cubicBezTo>
                <a:cubicBezTo>
                  <a:pt x="11946" y="18785"/>
                  <a:pt x="12493" y="17752"/>
                  <a:pt x="12827" y="16658"/>
                </a:cubicBezTo>
                <a:cubicBezTo>
                  <a:pt x="13131" y="15594"/>
                  <a:pt x="13253" y="14469"/>
                  <a:pt x="13435" y="13344"/>
                </a:cubicBezTo>
                <a:cubicBezTo>
                  <a:pt x="13557" y="12554"/>
                  <a:pt x="13739" y="11703"/>
                  <a:pt x="14317" y="11126"/>
                </a:cubicBezTo>
                <a:cubicBezTo>
                  <a:pt x="14986" y="10396"/>
                  <a:pt x="16110" y="10153"/>
                  <a:pt x="17144" y="10305"/>
                </a:cubicBezTo>
                <a:cubicBezTo>
                  <a:pt x="18815" y="10518"/>
                  <a:pt x="20366" y="11794"/>
                  <a:pt x="20730" y="13375"/>
                </a:cubicBezTo>
                <a:cubicBezTo>
                  <a:pt x="21125" y="14986"/>
                  <a:pt x="20274" y="16779"/>
                  <a:pt x="18724" y="17448"/>
                </a:cubicBezTo>
                <a:cubicBezTo>
                  <a:pt x="17174" y="18117"/>
                  <a:pt x="15107" y="17478"/>
                  <a:pt x="14317" y="16019"/>
                </a:cubicBezTo>
                <a:cubicBezTo>
                  <a:pt x="13861" y="15259"/>
                  <a:pt x="13831" y="14317"/>
                  <a:pt x="13891" y="13436"/>
                </a:cubicBezTo>
                <a:cubicBezTo>
                  <a:pt x="14043" y="11612"/>
                  <a:pt x="14742" y="9758"/>
                  <a:pt x="16201" y="8572"/>
                </a:cubicBezTo>
                <a:cubicBezTo>
                  <a:pt x="17691" y="7387"/>
                  <a:pt x="19970" y="7083"/>
                  <a:pt x="21581" y="8116"/>
                </a:cubicBezTo>
                <a:cubicBezTo>
                  <a:pt x="23162" y="9150"/>
                  <a:pt x="23588" y="11642"/>
                  <a:pt x="22159" y="12858"/>
                </a:cubicBezTo>
                <a:cubicBezTo>
                  <a:pt x="20974" y="13922"/>
                  <a:pt x="18937" y="13709"/>
                  <a:pt x="17691" y="12676"/>
                </a:cubicBezTo>
                <a:cubicBezTo>
                  <a:pt x="16779" y="11977"/>
                  <a:pt x="16201" y="10913"/>
                  <a:pt x="16080" y="9788"/>
                </a:cubicBezTo>
                <a:cubicBezTo>
                  <a:pt x="15897" y="7630"/>
                  <a:pt x="17387" y="5350"/>
                  <a:pt x="16384" y="3405"/>
                </a:cubicBezTo>
                <a:cubicBezTo>
                  <a:pt x="15837" y="2341"/>
                  <a:pt x="14560" y="1673"/>
                  <a:pt x="13314" y="1642"/>
                </a:cubicBezTo>
                <a:cubicBezTo>
                  <a:pt x="12068" y="1612"/>
                  <a:pt x="10852" y="2159"/>
                  <a:pt x="9970" y="2980"/>
                </a:cubicBezTo>
                <a:cubicBezTo>
                  <a:pt x="9545" y="3344"/>
                  <a:pt x="9180" y="3770"/>
                  <a:pt x="9028" y="4287"/>
                </a:cubicBezTo>
                <a:cubicBezTo>
                  <a:pt x="8633" y="5442"/>
                  <a:pt x="9332" y="6749"/>
                  <a:pt x="10305" y="7569"/>
                </a:cubicBezTo>
                <a:cubicBezTo>
                  <a:pt x="11277" y="8360"/>
                  <a:pt x="12524" y="8815"/>
                  <a:pt x="13679" y="9423"/>
                </a:cubicBezTo>
                <a:cubicBezTo>
                  <a:pt x="14803" y="10001"/>
                  <a:pt x="15928" y="10822"/>
                  <a:pt x="16353" y="11977"/>
                </a:cubicBezTo>
                <a:cubicBezTo>
                  <a:pt x="16809" y="13223"/>
                  <a:pt x="16414" y="14591"/>
                  <a:pt x="15745" y="15746"/>
                </a:cubicBezTo>
                <a:cubicBezTo>
                  <a:pt x="15138" y="16810"/>
                  <a:pt x="14286" y="17782"/>
                  <a:pt x="13131" y="18329"/>
                </a:cubicBezTo>
                <a:cubicBezTo>
                  <a:pt x="11186" y="19272"/>
                  <a:pt x="8542" y="18633"/>
                  <a:pt x="7204" y="16931"/>
                </a:cubicBezTo>
                <a:cubicBezTo>
                  <a:pt x="5867" y="15259"/>
                  <a:pt x="5958" y="12706"/>
                  <a:pt x="7356" y="11095"/>
                </a:cubicBezTo>
                <a:cubicBezTo>
                  <a:pt x="7873" y="10457"/>
                  <a:pt x="8694" y="9940"/>
                  <a:pt x="9545" y="10062"/>
                </a:cubicBezTo>
                <a:cubicBezTo>
                  <a:pt x="10548" y="10183"/>
                  <a:pt x="11216" y="11217"/>
                  <a:pt x="11186" y="12189"/>
                </a:cubicBezTo>
                <a:cubicBezTo>
                  <a:pt x="11156" y="13132"/>
                  <a:pt x="10548" y="14013"/>
                  <a:pt x="9788" y="14621"/>
                </a:cubicBezTo>
                <a:cubicBezTo>
                  <a:pt x="8785" y="15472"/>
                  <a:pt x="7417" y="15989"/>
                  <a:pt x="6080" y="15867"/>
                </a:cubicBezTo>
                <a:cubicBezTo>
                  <a:pt x="4742" y="15746"/>
                  <a:pt x="3435" y="14955"/>
                  <a:pt x="2918" y="13770"/>
                </a:cubicBezTo>
                <a:cubicBezTo>
                  <a:pt x="2098" y="11946"/>
                  <a:pt x="3466" y="9727"/>
                  <a:pt x="5411" y="9119"/>
                </a:cubicBezTo>
                <a:cubicBezTo>
                  <a:pt x="7356" y="8481"/>
                  <a:pt x="9575" y="9241"/>
                  <a:pt x="11095" y="10609"/>
                </a:cubicBezTo>
                <a:cubicBezTo>
                  <a:pt x="12341" y="11733"/>
                  <a:pt x="13344" y="13344"/>
                  <a:pt x="15016" y="13709"/>
                </a:cubicBezTo>
                <a:cubicBezTo>
                  <a:pt x="16445" y="14044"/>
                  <a:pt x="18056" y="13192"/>
                  <a:pt x="18572" y="11885"/>
                </a:cubicBezTo>
                <a:cubicBezTo>
                  <a:pt x="19089" y="10548"/>
                  <a:pt x="18481" y="8937"/>
                  <a:pt x="17235" y="8116"/>
                </a:cubicBezTo>
                <a:cubicBezTo>
                  <a:pt x="16019" y="7326"/>
                  <a:pt x="14256" y="7387"/>
                  <a:pt x="13071" y="8238"/>
                </a:cubicBezTo>
                <a:cubicBezTo>
                  <a:pt x="11794" y="9150"/>
                  <a:pt x="10973" y="10852"/>
                  <a:pt x="9393" y="10913"/>
                </a:cubicBezTo>
                <a:cubicBezTo>
                  <a:pt x="8177" y="10943"/>
                  <a:pt x="7143" y="9758"/>
                  <a:pt x="7083" y="8603"/>
                </a:cubicBezTo>
                <a:cubicBezTo>
                  <a:pt x="7022" y="7417"/>
                  <a:pt x="7691" y="6293"/>
                  <a:pt x="8602" y="5502"/>
                </a:cubicBezTo>
                <a:cubicBezTo>
                  <a:pt x="9514" y="4682"/>
                  <a:pt x="10761" y="4074"/>
                  <a:pt x="11976" y="4287"/>
                </a:cubicBezTo>
                <a:cubicBezTo>
                  <a:pt x="13496" y="4560"/>
                  <a:pt x="14560" y="6171"/>
                  <a:pt x="14378" y="7630"/>
                </a:cubicBezTo>
                <a:cubicBezTo>
                  <a:pt x="14195" y="9089"/>
                  <a:pt x="12979" y="10305"/>
                  <a:pt x="11520" y="10791"/>
                </a:cubicBezTo>
                <a:cubicBezTo>
                  <a:pt x="10061" y="11247"/>
                  <a:pt x="8420" y="11065"/>
                  <a:pt x="6991" y="10487"/>
                </a:cubicBezTo>
                <a:cubicBezTo>
                  <a:pt x="5806" y="10031"/>
                  <a:pt x="4712" y="9302"/>
                  <a:pt x="4013" y="8268"/>
                </a:cubicBezTo>
                <a:cubicBezTo>
                  <a:pt x="2736" y="6384"/>
                  <a:pt x="3131" y="3679"/>
                  <a:pt x="4742" y="2098"/>
                </a:cubicBezTo>
                <a:cubicBezTo>
                  <a:pt x="6384" y="487"/>
                  <a:pt x="9028" y="1"/>
                  <a:pt x="11247" y="730"/>
                </a:cubicBezTo>
                <a:cubicBezTo>
                  <a:pt x="12311" y="1065"/>
                  <a:pt x="12888" y="2554"/>
                  <a:pt x="13040" y="3679"/>
                </a:cubicBezTo>
                <a:cubicBezTo>
                  <a:pt x="13192" y="4773"/>
                  <a:pt x="12615" y="6019"/>
                  <a:pt x="11551" y="6384"/>
                </a:cubicBezTo>
                <a:cubicBezTo>
                  <a:pt x="10578" y="6749"/>
                  <a:pt x="9514" y="6323"/>
                  <a:pt x="8511" y="6049"/>
                </a:cubicBezTo>
                <a:cubicBezTo>
                  <a:pt x="6596" y="5502"/>
                  <a:pt x="4469" y="5594"/>
                  <a:pt x="2766" y="6627"/>
                </a:cubicBezTo>
                <a:cubicBezTo>
                  <a:pt x="1095" y="7660"/>
                  <a:pt x="61" y="9819"/>
                  <a:pt x="639" y="11673"/>
                </a:cubicBezTo>
                <a:cubicBezTo>
                  <a:pt x="943" y="12585"/>
                  <a:pt x="1672" y="13436"/>
                  <a:pt x="2615" y="13557"/>
                </a:cubicBezTo>
                <a:cubicBezTo>
                  <a:pt x="3557" y="13648"/>
                  <a:pt x="4590" y="12737"/>
                  <a:pt x="4317" y="11825"/>
                </a:cubicBezTo>
                <a:cubicBezTo>
                  <a:pt x="4134" y="11126"/>
                  <a:pt x="3374" y="10730"/>
                  <a:pt x="2675" y="10822"/>
                </a:cubicBezTo>
                <a:cubicBezTo>
                  <a:pt x="1976" y="10913"/>
                  <a:pt x="1368" y="11399"/>
                  <a:pt x="1004" y="12007"/>
                </a:cubicBezTo>
                <a:cubicBezTo>
                  <a:pt x="0" y="13557"/>
                  <a:pt x="426" y="15806"/>
                  <a:pt x="1855" y="16961"/>
                </a:cubicBezTo>
                <a:cubicBezTo>
                  <a:pt x="3283" y="18117"/>
                  <a:pt x="5502" y="18147"/>
                  <a:pt x="6991" y="17053"/>
                </a:cubicBezTo>
              </a:path>
            </a:pathLst>
          </a:custGeom>
          <a:no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75660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1">
          <a:extLst>
            <a:ext uri="{FF2B5EF4-FFF2-40B4-BE49-F238E27FC236}">
              <a16:creationId xmlns:a16="http://schemas.microsoft.com/office/drawing/2014/main" id="{4156F6DB-BCC6-B84E-1D56-C590D2EBE5E8}"/>
            </a:ext>
          </a:extLst>
        </p:cNvPr>
        <p:cNvGrpSpPr/>
        <p:nvPr/>
      </p:nvGrpSpPr>
      <p:grpSpPr>
        <a:xfrm>
          <a:off x="0" y="0"/>
          <a:ext cx="0" cy="0"/>
          <a:chOff x="0" y="0"/>
          <a:chExt cx="0" cy="0"/>
        </a:xfrm>
      </p:grpSpPr>
      <p:sp>
        <p:nvSpPr>
          <p:cNvPr id="1052" name="Google Shape;1052;p56">
            <a:extLst>
              <a:ext uri="{FF2B5EF4-FFF2-40B4-BE49-F238E27FC236}">
                <a16:creationId xmlns:a16="http://schemas.microsoft.com/office/drawing/2014/main" id="{1A54C97A-1DF1-C056-2A95-EFD16900E708}"/>
              </a:ext>
            </a:extLst>
          </p:cNvPr>
          <p:cNvSpPr txBox="1">
            <a:spLocks noGrp="1"/>
          </p:cNvSpPr>
          <p:nvPr>
            <p:ph type="title"/>
          </p:nvPr>
        </p:nvSpPr>
        <p:spPr>
          <a:xfrm>
            <a:off x="129375" y="951179"/>
            <a:ext cx="4204870" cy="597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000" dirty="0"/>
              <a:t>Intersectional Reading</a:t>
            </a:r>
            <a:endParaRPr sz="2000" dirty="0"/>
          </a:p>
        </p:txBody>
      </p:sp>
      <p:sp>
        <p:nvSpPr>
          <p:cNvPr id="1053" name="Google Shape;1053;p56">
            <a:extLst>
              <a:ext uri="{FF2B5EF4-FFF2-40B4-BE49-F238E27FC236}">
                <a16:creationId xmlns:a16="http://schemas.microsoft.com/office/drawing/2014/main" id="{E3863E4B-6F7D-29B3-FD91-AF9623E0EBC8}"/>
              </a:ext>
            </a:extLst>
          </p:cNvPr>
          <p:cNvSpPr txBox="1">
            <a:spLocks noGrp="1"/>
          </p:cNvSpPr>
          <p:nvPr>
            <p:ph type="body" idx="1"/>
          </p:nvPr>
        </p:nvSpPr>
        <p:spPr>
          <a:xfrm>
            <a:off x="43275" y="1565569"/>
            <a:ext cx="4443350" cy="3577931"/>
          </a:xfrm>
          <a:prstGeom prst="rect">
            <a:avLst/>
          </a:prstGeom>
        </p:spPr>
        <p:txBody>
          <a:bodyPr spcFirstLastPara="1" wrap="square" lIns="91425" tIns="91425" rIns="91425" bIns="91425" anchor="ctr" anchorCtr="0">
            <a:noAutofit/>
          </a:bodyPr>
          <a:lstStyle/>
          <a:p>
            <a:pPr marL="0" indent="0">
              <a:buNone/>
            </a:pP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marL="342900" indent="-342900"/>
            <a:r>
              <a:rPr lang="en-US" dirty="0">
                <a:effectLst/>
                <a:latin typeface="Arial" panose="020B0604020202020204" pitchFamily="34" charset="0"/>
                <a:ea typeface="Times New Roman" panose="02020603050405020304" pitchFamily="18" charset="0"/>
                <a:cs typeface="Times New Roman" panose="02020603050405020304" pitchFamily="18" charset="0"/>
              </a:rPr>
              <a:t>When students have finished handout one, teachers should distribute duplicates of handout two. </a:t>
            </a:r>
          </a:p>
          <a:p>
            <a:pPr marL="342900" indent="-342900"/>
            <a:r>
              <a:rPr lang="en-US" dirty="0">
                <a:effectLst/>
                <a:latin typeface="Arial" panose="020B0604020202020204" pitchFamily="34" charset="0"/>
                <a:ea typeface="Times New Roman" panose="02020603050405020304" pitchFamily="18" charset="0"/>
                <a:cs typeface="Times New Roman" panose="02020603050405020304" pitchFamily="18" charset="0"/>
              </a:rPr>
              <a:t>Students should take 15-20 minutes filling the boxes in the fresh chart by examining how the subjectivity factors annotated overlap with one another. </a:t>
            </a:r>
          </a:p>
          <a:p>
            <a:pPr marL="342900" indent="-342900"/>
            <a:r>
              <a:rPr lang="en-US" dirty="0">
                <a:effectLst/>
                <a:latin typeface="Arial" panose="020B0604020202020204" pitchFamily="34" charset="0"/>
                <a:ea typeface="Times New Roman" panose="02020603050405020304" pitchFamily="18" charset="0"/>
                <a:cs typeface="Times New Roman" panose="02020603050405020304" pitchFamily="18" charset="0"/>
              </a:rPr>
              <a:t>Teachers should implore students to refer to handout one for specific information.</a:t>
            </a:r>
          </a:p>
          <a:p>
            <a:pPr marL="342900" indent="-342900"/>
            <a:r>
              <a:rPr lang="en-US" dirty="0">
                <a:effectLst/>
                <a:latin typeface="Arial" panose="020B0604020202020204" pitchFamily="34" charset="0"/>
                <a:ea typeface="Times New Roman" panose="02020603050405020304" pitchFamily="18" charset="0"/>
                <a:cs typeface="Times New Roman" panose="02020603050405020304" pitchFamily="18" charset="0"/>
              </a:rPr>
              <a:t>Students should also note the differences between these factors when juxtaposed across personas. </a:t>
            </a:r>
          </a:p>
          <a:p>
            <a:pPr marL="342900" indent="-342900"/>
            <a:endParaRPr lang="en-US" dirty="0"/>
          </a:p>
          <a:p>
            <a:pPr marL="342900" indent="-342900"/>
            <a:endParaRPr lang="en-US" dirty="0"/>
          </a:p>
        </p:txBody>
      </p:sp>
      <p:pic>
        <p:nvPicPr>
          <p:cNvPr id="1054" name="Google Shape;1054;p56">
            <a:extLst>
              <a:ext uri="{FF2B5EF4-FFF2-40B4-BE49-F238E27FC236}">
                <a16:creationId xmlns:a16="http://schemas.microsoft.com/office/drawing/2014/main" id="{C0F809F5-A288-CC5F-FD3E-33C19FF0BD8E}"/>
              </a:ext>
            </a:extLst>
          </p:cNvPr>
          <p:cNvPicPr preferRelativeResize="0"/>
          <p:nvPr/>
        </p:nvPicPr>
        <p:blipFill>
          <a:blip r:embed="rId3"/>
          <a:srcRect l="19447" r="19447"/>
          <a:stretch/>
        </p:blipFill>
        <p:spPr>
          <a:xfrm>
            <a:off x="4571275" y="152400"/>
            <a:ext cx="4443350" cy="4862350"/>
          </a:xfrm>
          <a:prstGeom prst="rect">
            <a:avLst/>
          </a:prstGeom>
          <a:noFill/>
          <a:ln>
            <a:noFill/>
          </a:ln>
        </p:spPr>
      </p:pic>
      <p:sp>
        <p:nvSpPr>
          <p:cNvPr id="1055" name="Google Shape;1055;p56">
            <a:extLst>
              <a:ext uri="{FF2B5EF4-FFF2-40B4-BE49-F238E27FC236}">
                <a16:creationId xmlns:a16="http://schemas.microsoft.com/office/drawing/2014/main" id="{E3BD0160-540A-6587-5094-0033BD0675F4}"/>
              </a:ext>
            </a:extLst>
          </p:cNvPr>
          <p:cNvSpPr/>
          <p:nvPr/>
        </p:nvSpPr>
        <p:spPr>
          <a:xfrm>
            <a:off x="3507997" y="4144932"/>
            <a:ext cx="2700684" cy="1139890"/>
          </a:xfrm>
          <a:custGeom>
            <a:avLst/>
            <a:gdLst/>
            <a:ahLst/>
            <a:cxnLst/>
            <a:rect l="l" t="t" r="r" b="b"/>
            <a:pathLst>
              <a:path w="51278" h="24556" extrusionOk="0">
                <a:moveTo>
                  <a:pt x="21492" y="0"/>
                </a:moveTo>
                <a:cubicBezTo>
                  <a:pt x="19860" y="0"/>
                  <a:pt x="18229" y="392"/>
                  <a:pt x="16839" y="1239"/>
                </a:cubicBezTo>
                <a:cubicBezTo>
                  <a:pt x="14712" y="2515"/>
                  <a:pt x="13344" y="4613"/>
                  <a:pt x="11702" y="6406"/>
                </a:cubicBezTo>
                <a:cubicBezTo>
                  <a:pt x="9939" y="8290"/>
                  <a:pt x="7994" y="9385"/>
                  <a:pt x="5623" y="10297"/>
                </a:cubicBezTo>
                <a:cubicBezTo>
                  <a:pt x="1368" y="11968"/>
                  <a:pt x="0" y="17683"/>
                  <a:pt x="3769" y="20783"/>
                </a:cubicBezTo>
                <a:cubicBezTo>
                  <a:pt x="5309" y="22051"/>
                  <a:pt x="7337" y="22459"/>
                  <a:pt x="9365" y="22459"/>
                </a:cubicBezTo>
                <a:cubicBezTo>
                  <a:pt x="10059" y="22459"/>
                  <a:pt x="10754" y="22411"/>
                  <a:pt x="11429" y="22333"/>
                </a:cubicBezTo>
                <a:cubicBezTo>
                  <a:pt x="13732" y="22071"/>
                  <a:pt x="16013" y="21494"/>
                  <a:pt x="18310" y="21494"/>
                </a:cubicBezTo>
                <a:cubicBezTo>
                  <a:pt x="18681" y="21494"/>
                  <a:pt x="19051" y="21509"/>
                  <a:pt x="19423" y="21543"/>
                </a:cubicBezTo>
                <a:cubicBezTo>
                  <a:pt x="21976" y="21756"/>
                  <a:pt x="24317" y="22850"/>
                  <a:pt x="26748" y="23640"/>
                </a:cubicBezTo>
                <a:cubicBezTo>
                  <a:pt x="28292" y="24148"/>
                  <a:pt x="29949" y="24556"/>
                  <a:pt x="31566" y="24556"/>
                </a:cubicBezTo>
                <a:cubicBezTo>
                  <a:pt x="32464" y="24556"/>
                  <a:pt x="33349" y="24430"/>
                  <a:pt x="34195" y="24126"/>
                </a:cubicBezTo>
                <a:cubicBezTo>
                  <a:pt x="36292" y="23367"/>
                  <a:pt x="37903" y="21664"/>
                  <a:pt x="39970" y="20905"/>
                </a:cubicBezTo>
                <a:cubicBezTo>
                  <a:pt x="42341" y="19993"/>
                  <a:pt x="45107" y="20388"/>
                  <a:pt x="47448" y="19324"/>
                </a:cubicBezTo>
                <a:cubicBezTo>
                  <a:pt x="49758" y="18291"/>
                  <a:pt x="51278" y="15737"/>
                  <a:pt x="51156" y="13214"/>
                </a:cubicBezTo>
                <a:cubicBezTo>
                  <a:pt x="51004" y="10692"/>
                  <a:pt x="49180" y="8321"/>
                  <a:pt x="46779" y="7531"/>
                </a:cubicBezTo>
                <a:cubicBezTo>
                  <a:pt x="45951" y="7259"/>
                  <a:pt x="45095" y="7163"/>
                  <a:pt x="44225" y="7163"/>
                </a:cubicBezTo>
                <a:cubicBezTo>
                  <a:pt x="42152" y="7163"/>
                  <a:pt x="39998" y="7706"/>
                  <a:pt x="37935" y="7706"/>
                </a:cubicBezTo>
                <a:cubicBezTo>
                  <a:pt x="36988" y="7706"/>
                  <a:pt x="36060" y="7591"/>
                  <a:pt x="35168" y="7257"/>
                </a:cubicBezTo>
                <a:cubicBezTo>
                  <a:pt x="33314" y="6558"/>
                  <a:pt x="31916" y="5038"/>
                  <a:pt x="30396" y="3731"/>
                </a:cubicBezTo>
                <a:cubicBezTo>
                  <a:pt x="28542" y="2120"/>
                  <a:pt x="26353" y="843"/>
                  <a:pt x="23952" y="296"/>
                </a:cubicBezTo>
                <a:cubicBezTo>
                  <a:pt x="23153" y="102"/>
                  <a:pt x="22322" y="0"/>
                  <a:pt x="214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6" name="Google Shape;1056;p56">
            <a:extLst>
              <a:ext uri="{FF2B5EF4-FFF2-40B4-BE49-F238E27FC236}">
                <a16:creationId xmlns:a16="http://schemas.microsoft.com/office/drawing/2014/main" id="{32CF92B4-1FF9-495F-7850-882E902A18AE}"/>
              </a:ext>
            </a:extLst>
          </p:cNvPr>
          <p:cNvSpPr/>
          <p:nvPr/>
        </p:nvSpPr>
        <p:spPr>
          <a:xfrm>
            <a:off x="325825" y="336834"/>
            <a:ext cx="1230204" cy="597255"/>
          </a:xfrm>
          <a:custGeom>
            <a:avLst/>
            <a:gdLst/>
            <a:ahLst/>
            <a:cxnLst/>
            <a:rect l="l" t="t" r="r" b="b"/>
            <a:pathLst>
              <a:path w="58756" h="38384" extrusionOk="0">
                <a:moveTo>
                  <a:pt x="32339" y="1"/>
                </a:moveTo>
                <a:cubicBezTo>
                  <a:pt x="31819" y="1"/>
                  <a:pt x="31300" y="48"/>
                  <a:pt x="30792" y="146"/>
                </a:cubicBezTo>
                <a:cubicBezTo>
                  <a:pt x="27479" y="785"/>
                  <a:pt x="24682" y="3277"/>
                  <a:pt x="23132" y="6286"/>
                </a:cubicBezTo>
                <a:cubicBezTo>
                  <a:pt x="22220" y="8049"/>
                  <a:pt x="21673" y="9994"/>
                  <a:pt x="20579" y="11666"/>
                </a:cubicBezTo>
                <a:cubicBezTo>
                  <a:pt x="19606" y="13156"/>
                  <a:pt x="18208" y="14341"/>
                  <a:pt x="16597" y="15070"/>
                </a:cubicBezTo>
                <a:cubicBezTo>
                  <a:pt x="14074" y="16195"/>
                  <a:pt x="10913" y="16347"/>
                  <a:pt x="9120" y="18475"/>
                </a:cubicBezTo>
                <a:cubicBezTo>
                  <a:pt x="7569" y="20329"/>
                  <a:pt x="7661" y="23095"/>
                  <a:pt x="6323" y="25101"/>
                </a:cubicBezTo>
                <a:cubicBezTo>
                  <a:pt x="5533" y="26286"/>
                  <a:pt x="4348" y="27107"/>
                  <a:pt x="3223" y="27958"/>
                </a:cubicBezTo>
                <a:cubicBezTo>
                  <a:pt x="1764" y="29144"/>
                  <a:pt x="1" y="30694"/>
                  <a:pt x="31" y="32548"/>
                </a:cubicBezTo>
                <a:cubicBezTo>
                  <a:pt x="62" y="34068"/>
                  <a:pt x="1065" y="35466"/>
                  <a:pt x="2372" y="36256"/>
                </a:cubicBezTo>
                <a:cubicBezTo>
                  <a:pt x="3679" y="37077"/>
                  <a:pt x="5199" y="37381"/>
                  <a:pt x="6718" y="37624"/>
                </a:cubicBezTo>
                <a:cubicBezTo>
                  <a:pt x="10731" y="38232"/>
                  <a:pt x="14804" y="38293"/>
                  <a:pt x="18846" y="38323"/>
                </a:cubicBezTo>
                <a:cubicBezTo>
                  <a:pt x="23375" y="38354"/>
                  <a:pt x="27874" y="38384"/>
                  <a:pt x="32403" y="38384"/>
                </a:cubicBezTo>
                <a:cubicBezTo>
                  <a:pt x="36445" y="38384"/>
                  <a:pt x="39911" y="38293"/>
                  <a:pt x="43953" y="38019"/>
                </a:cubicBezTo>
                <a:cubicBezTo>
                  <a:pt x="47297" y="37746"/>
                  <a:pt x="51066" y="37442"/>
                  <a:pt x="54045" y="35922"/>
                </a:cubicBezTo>
                <a:cubicBezTo>
                  <a:pt x="57601" y="34098"/>
                  <a:pt x="58756" y="30724"/>
                  <a:pt x="58178" y="27411"/>
                </a:cubicBezTo>
                <a:cubicBezTo>
                  <a:pt x="57510" y="23733"/>
                  <a:pt x="53710" y="21393"/>
                  <a:pt x="52616" y="17836"/>
                </a:cubicBezTo>
                <a:cubicBezTo>
                  <a:pt x="52312" y="16773"/>
                  <a:pt x="52221" y="15678"/>
                  <a:pt x="52038" y="14584"/>
                </a:cubicBezTo>
                <a:cubicBezTo>
                  <a:pt x="51552" y="11940"/>
                  <a:pt x="50123" y="9295"/>
                  <a:pt x="47661" y="8262"/>
                </a:cubicBezTo>
                <a:cubicBezTo>
                  <a:pt x="45169" y="7259"/>
                  <a:pt x="41825" y="7836"/>
                  <a:pt x="40275" y="5678"/>
                </a:cubicBezTo>
                <a:cubicBezTo>
                  <a:pt x="39911" y="5162"/>
                  <a:pt x="39698" y="4584"/>
                  <a:pt x="39424" y="4007"/>
                </a:cubicBezTo>
                <a:cubicBezTo>
                  <a:pt x="38112" y="1459"/>
                  <a:pt x="35209" y="1"/>
                  <a:pt x="323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7" name="Google Shape;1057;p56">
            <a:extLst>
              <a:ext uri="{FF2B5EF4-FFF2-40B4-BE49-F238E27FC236}">
                <a16:creationId xmlns:a16="http://schemas.microsoft.com/office/drawing/2014/main" id="{1DFD5768-C079-FE28-8DBF-0E63C71BCF03}"/>
              </a:ext>
            </a:extLst>
          </p:cNvPr>
          <p:cNvSpPr/>
          <p:nvPr/>
        </p:nvSpPr>
        <p:spPr>
          <a:xfrm rot="1061686">
            <a:off x="4115542" y="-324222"/>
            <a:ext cx="1586458" cy="1727440"/>
          </a:xfrm>
          <a:custGeom>
            <a:avLst/>
            <a:gdLst/>
            <a:ahLst/>
            <a:cxnLst/>
            <a:rect l="l" t="t" r="r" b="b"/>
            <a:pathLst>
              <a:path w="23588" h="25686" fill="none" extrusionOk="0">
                <a:moveTo>
                  <a:pt x="22129" y="14682"/>
                </a:moveTo>
                <a:cubicBezTo>
                  <a:pt x="20183" y="13588"/>
                  <a:pt x="17508" y="14591"/>
                  <a:pt x="16475" y="16475"/>
                </a:cubicBezTo>
                <a:cubicBezTo>
                  <a:pt x="15837" y="17630"/>
                  <a:pt x="15928" y="19424"/>
                  <a:pt x="17204" y="19940"/>
                </a:cubicBezTo>
                <a:cubicBezTo>
                  <a:pt x="18390" y="20396"/>
                  <a:pt x="19697" y="19393"/>
                  <a:pt x="20031" y="18238"/>
                </a:cubicBezTo>
                <a:cubicBezTo>
                  <a:pt x="20244" y="17478"/>
                  <a:pt x="20092" y="16566"/>
                  <a:pt x="19454" y="16019"/>
                </a:cubicBezTo>
                <a:cubicBezTo>
                  <a:pt x="18815" y="15442"/>
                  <a:pt x="17782" y="15381"/>
                  <a:pt x="16931" y="15654"/>
                </a:cubicBezTo>
                <a:cubicBezTo>
                  <a:pt x="15077" y="16202"/>
                  <a:pt x="13861" y="17813"/>
                  <a:pt x="12554" y="19180"/>
                </a:cubicBezTo>
                <a:cubicBezTo>
                  <a:pt x="11247" y="20579"/>
                  <a:pt x="9454" y="21886"/>
                  <a:pt x="7539" y="21521"/>
                </a:cubicBezTo>
                <a:cubicBezTo>
                  <a:pt x="6657" y="21338"/>
                  <a:pt x="5806" y="20700"/>
                  <a:pt x="5745" y="19849"/>
                </a:cubicBezTo>
                <a:cubicBezTo>
                  <a:pt x="5715" y="18846"/>
                  <a:pt x="6840" y="18117"/>
                  <a:pt x="7873" y="17934"/>
                </a:cubicBezTo>
                <a:cubicBezTo>
                  <a:pt x="9879" y="17569"/>
                  <a:pt x="11946" y="18299"/>
                  <a:pt x="13557" y="19484"/>
                </a:cubicBezTo>
                <a:cubicBezTo>
                  <a:pt x="14530" y="20183"/>
                  <a:pt x="15441" y="21247"/>
                  <a:pt x="15320" y="22372"/>
                </a:cubicBezTo>
                <a:cubicBezTo>
                  <a:pt x="15198" y="23284"/>
                  <a:pt x="14499" y="24013"/>
                  <a:pt x="13770" y="24560"/>
                </a:cubicBezTo>
                <a:cubicBezTo>
                  <a:pt x="13040" y="25108"/>
                  <a:pt x="12250" y="25594"/>
                  <a:pt x="11308" y="25655"/>
                </a:cubicBezTo>
                <a:cubicBezTo>
                  <a:pt x="10396" y="25685"/>
                  <a:pt x="9393" y="25199"/>
                  <a:pt x="9180" y="24348"/>
                </a:cubicBezTo>
                <a:cubicBezTo>
                  <a:pt x="8846" y="23162"/>
                  <a:pt x="10122" y="22129"/>
                  <a:pt x="11308" y="21734"/>
                </a:cubicBezTo>
                <a:cubicBezTo>
                  <a:pt x="12524" y="21338"/>
                  <a:pt x="13922" y="21186"/>
                  <a:pt x="14742" y="20244"/>
                </a:cubicBezTo>
                <a:cubicBezTo>
                  <a:pt x="15563" y="19332"/>
                  <a:pt x="15533" y="17965"/>
                  <a:pt x="15168" y="16810"/>
                </a:cubicBezTo>
                <a:cubicBezTo>
                  <a:pt x="14894" y="15806"/>
                  <a:pt x="14347" y="14834"/>
                  <a:pt x="13466" y="14226"/>
                </a:cubicBezTo>
                <a:cubicBezTo>
                  <a:pt x="12493" y="13557"/>
                  <a:pt x="11186" y="13436"/>
                  <a:pt x="9970" y="13496"/>
                </a:cubicBezTo>
                <a:cubicBezTo>
                  <a:pt x="8481" y="13557"/>
                  <a:pt x="6931" y="13861"/>
                  <a:pt x="5776" y="14773"/>
                </a:cubicBezTo>
                <a:cubicBezTo>
                  <a:pt x="4195" y="15989"/>
                  <a:pt x="3709" y="18299"/>
                  <a:pt x="4590" y="20031"/>
                </a:cubicBezTo>
                <a:cubicBezTo>
                  <a:pt x="5472" y="21794"/>
                  <a:pt x="7630" y="22889"/>
                  <a:pt x="9636" y="22585"/>
                </a:cubicBezTo>
                <a:cubicBezTo>
                  <a:pt x="11642" y="22311"/>
                  <a:pt x="13344" y="20670"/>
                  <a:pt x="13648" y="18755"/>
                </a:cubicBezTo>
                <a:cubicBezTo>
                  <a:pt x="13739" y="18208"/>
                  <a:pt x="13739" y="17661"/>
                  <a:pt x="13527" y="17144"/>
                </a:cubicBezTo>
                <a:cubicBezTo>
                  <a:pt x="13131" y="16141"/>
                  <a:pt x="12037" y="15472"/>
                  <a:pt x="10943" y="15351"/>
                </a:cubicBezTo>
                <a:cubicBezTo>
                  <a:pt x="9818" y="15229"/>
                  <a:pt x="8724" y="15563"/>
                  <a:pt x="7751" y="16110"/>
                </a:cubicBezTo>
                <a:cubicBezTo>
                  <a:pt x="7326" y="16354"/>
                  <a:pt x="6900" y="16658"/>
                  <a:pt x="6657" y="17083"/>
                </a:cubicBezTo>
                <a:cubicBezTo>
                  <a:pt x="6080" y="18056"/>
                  <a:pt x="6657" y="19424"/>
                  <a:pt x="7721" y="19940"/>
                </a:cubicBezTo>
                <a:cubicBezTo>
                  <a:pt x="8785" y="20457"/>
                  <a:pt x="10122" y="20183"/>
                  <a:pt x="11034" y="19484"/>
                </a:cubicBezTo>
                <a:cubicBezTo>
                  <a:pt x="11946" y="18785"/>
                  <a:pt x="12493" y="17752"/>
                  <a:pt x="12827" y="16658"/>
                </a:cubicBezTo>
                <a:cubicBezTo>
                  <a:pt x="13131" y="15594"/>
                  <a:pt x="13253" y="14469"/>
                  <a:pt x="13435" y="13344"/>
                </a:cubicBezTo>
                <a:cubicBezTo>
                  <a:pt x="13557" y="12554"/>
                  <a:pt x="13739" y="11703"/>
                  <a:pt x="14317" y="11126"/>
                </a:cubicBezTo>
                <a:cubicBezTo>
                  <a:pt x="14986" y="10396"/>
                  <a:pt x="16110" y="10153"/>
                  <a:pt x="17144" y="10305"/>
                </a:cubicBezTo>
                <a:cubicBezTo>
                  <a:pt x="18815" y="10518"/>
                  <a:pt x="20366" y="11794"/>
                  <a:pt x="20730" y="13375"/>
                </a:cubicBezTo>
                <a:cubicBezTo>
                  <a:pt x="21125" y="14986"/>
                  <a:pt x="20274" y="16779"/>
                  <a:pt x="18724" y="17448"/>
                </a:cubicBezTo>
                <a:cubicBezTo>
                  <a:pt x="17174" y="18117"/>
                  <a:pt x="15107" y="17478"/>
                  <a:pt x="14317" y="16019"/>
                </a:cubicBezTo>
                <a:cubicBezTo>
                  <a:pt x="13861" y="15259"/>
                  <a:pt x="13831" y="14317"/>
                  <a:pt x="13891" y="13436"/>
                </a:cubicBezTo>
                <a:cubicBezTo>
                  <a:pt x="14043" y="11612"/>
                  <a:pt x="14742" y="9758"/>
                  <a:pt x="16201" y="8572"/>
                </a:cubicBezTo>
                <a:cubicBezTo>
                  <a:pt x="17691" y="7387"/>
                  <a:pt x="19970" y="7083"/>
                  <a:pt x="21581" y="8116"/>
                </a:cubicBezTo>
                <a:cubicBezTo>
                  <a:pt x="23162" y="9150"/>
                  <a:pt x="23588" y="11642"/>
                  <a:pt x="22159" y="12858"/>
                </a:cubicBezTo>
                <a:cubicBezTo>
                  <a:pt x="20974" y="13922"/>
                  <a:pt x="18937" y="13709"/>
                  <a:pt x="17691" y="12676"/>
                </a:cubicBezTo>
                <a:cubicBezTo>
                  <a:pt x="16779" y="11977"/>
                  <a:pt x="16201" y="10913"/>
                  <a:pt x="16080" y="9788"/>
                </a:cubicBezTo>
                <a:cubicBezTo>
                  <a:pt x="15897" y="7630"/>
                  <a:pt x="17387" y="5350"/>
                  <a:pt x="16384" y="3405"/>
                </a:cubicBezTo>
                <a:cubicBezTo>
                  <a:pt x="15837" y="2341"/>
                  <a:pt x="14560" y="1673"/>
                  <a:pt x="13314" y="1642"/>
                </a:cubicBezTo>
                <a:cubicBezTo>
                  <a:pt x="12068" y="1612"/>
                  <a:pt x="10852" y="2159"/>
                  <a:pt x="9970" y="2980"/>
                </a:cubicBezTo>
                <a:cubicBezTo>
                  <a:pt x="9545" y="3344"/>
                  <a:pt x="9180" y="3770"/>
                  <a:pt x="9028" y="4287"/>
                </a:cubicBezTo>
                <a:cubicBezTo>
                  <a:pt x="8633" y="5442"/>
                  <a:pt x="9332" y="6749"/>
                  <a:pt x="10305" y="7569"/>
                </a:cubicBezTo>
                <a:cubicBezTo>
                  <a:pt x="11277" y="8360"/>
                  <a:pt x="12524" y="8815"/>
                  <a:pt x="13679" y="9423"/>
                </a:cubicBezTo>
                <a:cubicBezTo>
                  <a:pt x="14803" y="10001"/>
                  <a:pt x="15928" y="10822"/>
                  <a:pt x="16353" y="11977"/>
                </a:cubicBezTo>
                <a:cubicBezTo>
                  <a:pt x="16809" y="13223"/>
                  <a:pt x="16414" y="14591"/>
                  <a:pt x="15745" y="15746"/>
                </a:cubicBezTo>
                <a:cubicBezTo>
                  <a:pt x="15138" y="16810"/>
                  <a:pt x="14286" y="17782"/>
                  <a:pt x="13131" y="18329"/>
                </a:cubicBezTo>
                <a:cubicBezTo>
                  <a:pt x="11186" y="19272"/>
                  <a:pt x="8542" y="18633"/>
                  <a:pt x="7204" y="16931"/>
                </a:cubicBezTo>
                <a:cubicBezTo>
                  <a:pt x="5867" y="15259"/>
                  <a:pt x="5958" y="12706"/>
                  <a:pt x="7356" y="11095"/>
                </a:cubicBezTo>
                <a:cubicBezTo>
                  <a:pt x="7873" y="10457"/>
                  <a:pt x="8694" y="9940"/>
                  <a:pt x="9545" y="10062"/>
                </a:cubicBezTo>
                <a:cubicBezTo>
                  <a:pt x="10548" y="10183"/>
                  <a:pt x="11216" y="11217"/>
                  <a:pt x="11186" y="12189"/>
                </a:cubicBezTo>
                <a:cubicBezTo>
                  <a:pt x="11156" y="13132"/>
                  <a:pt x="10548" y="14013"/>
                  <a:pt x="9788" y="14621"/>
                </a:cubicBezTo>
                <a:cubicBezTo>
                  <a:pt x="8785" y="15472"/>
                  <a:pt x="7417" y="15989"/>
                  <a:pt x="6080" y="15867"/>
                </a:cubicBezTo>
                <a:cubicBezTo>
                  <a:pt x="4742" y="15746"/>
                  <a:pt x="3435" y="14955"/>
                  <a:pt x="2918" y="13770"/>
                </a:cubicBezTo>
                <a:cubicBezTo>
                  <a:pt x="2098" y="11946"/>
                  <a:pt x="3466" y="9727"/>
                  <a:pt x="5411" y="9119"/>
                </a:cubicBezTo>
                <a:cubicBezTo>
                  <a:pt x="7356" y="8481"/>
                  <a:pt x="9575" y="9241"/>
                  <a:pt x="11095" y="10609"/>
                </a:cubicBezTo>
                <a:cubicBezTo>
                  <a:pt x="12341" y="11733"/>
                  <a:pt x="13344" y="13344"/>
                  <a:pt x="15016" y="13709"/>
                </a:cubicBezTo>
                <a:cubicBezTo>
                  <a:pt x="16445" y="14044"/>
                  <a:pt x="18056" y="13192"/>
                  <a:pt x="18572" y="11885"/>
                </a:cubicBezTo>
                <a:cubicBezTo>
                  <a:pt x="19089" y="10548"/>
                  <a:pt x="18481" y="8937"/>
                  <a:pt x="17235" y="8116"/>
                </a:cubicBezTo>
                <a:cubicBezTo>
                  <a:pt x="16019" y="7326"/>
                  <a:pt x="14256" y="7387"/>
                  <a:pt x="13071" y="8238"/>
                </a:cubicBezTo>
                <a:cubicBezTo>
                  <a:pt x="11794" y="9150"/>
                  <a:pt x="10973" y="10852"/>
                  <a:pt x="9393" y="10913"/>
                </a:cubicBezTo>
                <a:cubicBezTo>
                  <a:pt x="8177" y="10943"/>
                  <a:pt x="7143" y="9758"/>
                  <a:pt x="7083" y="8603"/>
                </a:cubicBezTo>
                <a:cubicBezTo>
                  <a:pt x="7022" y="7417"/>
                  <a:pt x="7691" y="6293"/>
                  <a:pt x="8602" y="5502"/>
                </a:cubicBezTo>
                <a:cubicBezTo>
                  <a:pt x="9514" y="4682"/>
                  <a:pt x="10761" y="4074"/>
                  <a:pt x="11976" y="4287"/>
                </a:cubicBezTo>
                <a:cubicBezTo>
                  <a:pt x="13496" y="4560"/>
                  <a:pt x="14560" y="6171"/>
                  <a:pt x="14378" y="7630"/>
                </a:cubicBezTo>
                <a:cubicBezTo>
                  <a:pt x="14195" y="9089"/>
                  <a:pt x="12979" y="10305"/>
                  <a:pt x="11520" y="10791"/>
                </a:cubicBezTo>
                <a:cubicBezTo>
                  <a:pt x="10061" y="11247"/>
                  <a:pt x="8420" y="11065"/>
                  <a:pt x="6991" y="10487"/>
                </a:cubicBezTo>
                <a:cubicBezTo>
                  <a:pt x="5806" y="10031"/>
                  <a:pt x="4712" y="9302"/>
                  <a:pt x="4013" y="8268"/>
                </a:cubicBezTo>
                <a:cubicBezTo>
                  <a:pt x="2736" y="6384"/>
                  <a:pt x="3131" y="3679"/>
                  <a:pt x="4742" y="2098"/>
                </a:cubicBezTo>
                <a:cubicBezTo>
                  <a:pt x="6384" y="487"/>
                  <a:pt x="9028" y="1"/>
                  <a:pt x="11247" y="730"/>
                </a:cubicBezTo>
                <a:cubicBezTo>
                  <a:pt x="12311" y="1065"/>
                  <a:pt x="12888" y="2554"/>
                  <a:pt x="13040" y="3679"/>
                </a:cubicBezTo>
                <a:cubicBezTo>
                  <a:pt x="13192" y="4773"/>
                  <a:pt x="12615" y="6019"/>
                  <a:pt x="11551" y="6384"/>
                </a:cubicBezTo>
                <a:cubicBezTo>
                  <a:pt x="10578" y="6749"/>
                  <a:pt x="9514" y="6323"/>
                  <a:pt x="8511" y="6049"/>
                </a:cubicBezTo>
                <a:cubicBezTo>
                  <a:pt x="6596" y="5502"/>
                  <a:pt x="4469" y="5594"/>
                  <a:pt x="2766" y="6627"/>
                </a:cubicBezTo>
                <a:cubicBezTo>
                  <a:pt x="1095" y="7660"/>
                  <a:pt x="61" y="9819"/>
                  <a:pt x="639" y="11673"/>
                </a:cubicBezTo>
                <a:cubicBezTo>
                  <a:pt x="943" y="12585"/>
                  <a:pt x="1672" y="13436"/>
                  <a:pt x="2615" y="13557"/>
                </a:cubicBezTo>
                <a:cubicBezTo>
                  <a:pt x="3557" y="13648"/>
                  <a:pt x="4590" y="12737"/>
                  <a:pt x="4317" y="11825"/>
                </a:cubicBezTo>
                <a:cubicBezTo>
                  <a:pt x="4134" y="11126"/>
                  <a:pt x="3374" y="10730"/>
                  <a:pt x="2675" y="10822"/>
                </a:cubicBezTo>
                <a:cubicBezTo>
                  <a:pt x="1976" y="10913"/>
                  <a:pt x="1368" y="11399"/>
                  <a:pt x="1004" y="12007"/>
                </a:cubicBezTo>
                <a:cubicBezTo>
                  <a:pt x="0" y="13557"/>
                  <a:pt x="426" y="15806"/>
                  <a:pt x="1855" y="16961"/>
                </a:cubicBezTo>
                <a:cubicBezTo>
                  <a:pt x="3283" y="18117"/>
                  <a:pt x="5502" y="18147"/>
                  <a:pt x="6991" y="17053"/>
                </a:cubicBezTo>
              </a:path>
            </a:pathLst>
          </a:custGeom>
          <a:no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22696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1">
          <a:extLst>
            <a:ext uri="{FF2B5EF4-FFF2-40B4-BE49-F238E27FC236}">
              <a16:creationId xmlns:a16="http://schemas.microsoft.com/office/drawing/2014/main" id="{4156F6DB-BCC6-B84E-1D56-C590D2EBE5E8}"/>
            </a:ext>
          </a:extLst>
        </p:cNvPr>
        <p:cNvGrpSpPr/>
        <p:nvPr/>
      </p:nvGrpSpPr>
      <p:grpSpPr>
        <a:xfrm>
          <a:off x="0" y="0"/>
          <a:ext cx="0" cy="0"/>
          <a:chOff x="0" y="0"/>
          <a:chExt cx="0" cy="0"/>
        </a:xfrm>
      </p:grpSpPr>
      <p:sp>
        <p:nvSpPr>
          <p:cNvPr id="1052" name="Google Shape;1052;p56">
            <a:extLst>
              <a:ext uri="{FF2B5EF4-FFF2-40B4-BE49-F238E27FC236}">
                <a16:creationId xmlns:a16="http://schemas.microsoft.com/office/drawing/2014/main" id="{1A54C97A-1DF1-C056-2A95-EFD16900E708}"/>
              </a:ext>
            </a:extLst>
          </p:cNvPr>
          <p:cNvSpPr txBox="1">
            <a:spLocks noGrp="1"/>
          </p:cNvSpPr>
          <p:nvPr>
            <p:ph type="title"/>
          </p:nvPr>
        </p:nvSpPr>
        <p:spPr>
          <a:xfrm>
            <a:off x="129375" y="951179"/>
            <a:ext cx="4204870" cy="597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000" dirty="0"/>
              <a:t>Intersectional Reading</a:t>
            </a:r>
            <a:endParaRPr sz="2000" dirty="0"/>
          </a:p>
        </p:txBody>
      </p:sp>
      <p:sp>
        <p:nvSpPr>
          <p:cNvPr id="1053" name="Google Shape;1053;p56">
            <a:extLst>
              <a:ext uri="{FF2B5EF4-FFF2-40B4-BE49-F238E27FC236}">
                <a16:creationId xmlns:a16="http://schemas.microsoft.com/office/drawing/2014/main" id="{E3863E4B-6F7D-29B3-FD91-AF9623E0EBC8}"/>
              </a:ext>
            </a:extLst>
          </p:cNvPr>
          <p:cNvSpPr txBox="1">
            <a:spLocks noGrp="1"/>
          </p:cNvSpPr>
          <p:nvPr>
            <p:ph type="body" idx="1"/>
          </p:nvPr>
        </p:nvSpPr>
        <p:spPr>
          <a:xfrm>
            <a:off x="43275" y="1565569"/>
            <a:ext cx="4443350" cy="3577931"/>
          </a:xfrm>
          <a:prstGeom prst="rect">
            <a:avLst/>
          </a:prstGeom>
        </p:spPr>
        <p:txBody>
          <a:bodyPr spcFirstLastPara="1" wrap="square" lIns="91425" tIns="91425" rIns="91425" bIns="91425" anchor="ctr" anchorCtr="0">
            <a:noAutofit/>
          </a:bodyPr>
          <a:lstStyle/>
          <a:p>
            <a:pPr marL="0" indent="0">
              <a:buNone/>
            </a:pPr>
            <a:endParaRPr lang="en-US" sz="1800" dirty="0"/>
          </a:p>
          <a:p>
            <a:pPr marL="342900" indent="-342900"/>
            <a:r>
              <a:rPr lang="en-US" sz="1800" dirty="0">
                <a:effectLst/>
                <a:latin typeface="Arial" panose="020B0604020202020204" pitchFamily="34" charset="0"/>
                <a:ea typeface="Times New Roman" panose="02020603050405020304" pitchFamily="18" charset="0"/>
                <a:cs typeface="Times New Roman" panose="02020603050405020304" pitchFamily="18" charset="0"/>
              </a:rPr>
              <a:t>Teachers should ask groups to discuss their discoveries on how a specific pair of intersecting dimensions enriches or limits the lived experience of each persona.</a:t>
            </a:r>
          </a:p>
          <a:p>
            <a:pPr marL="342900" indent="-342900"/>
            <a:r>
              <a:rPr lang="en-US" sz="1800" dirty="0">
                <a:effectLst/>
                <a:latin typeface="Arial" panose="020B0604020202020204" pitchFamily="34" charset="0"/>
                <a:ea typeface="Times New Roman" panose="02020603050405020304" pitchFamily="18" charset="0"/>
                <a:cs typeface="Times New Roman" panose="02020603050405020304" pitchFamily="18" charset="0"/>
              </a:rPr>
              <a:t>Teachers can also instruct students to define the lived experience of each persona. </a:t>
            </a:r>
          </a:p>
          <a:p>
            <a:pPr marL="342900" indent="-342900"/>
            <a:endParaRPr lang="en-US" sz="1800" dirty="0"/>
          </a:p>
          <a:p>
            <a:pPr marL="342900" indent="-342900"/>
            <a:endParaRPr lang="en-US" sz="1800" dirty="0"/>
          </a:p>
        </p:txBody>
      </p:sp>
      <p:pic>
        <p:nvPicPr>
          <p:cNvPr id="1054" name="Google Shape;1054;p56">
            <a:extLst>
              <a:ext uri="{FF2B5EF4-FFF2-40B4-BE49-F238E27FC236}">
                <a16:creationId xmlns:a16="http://schemas.microsoft.com/office/drawing/2014/main" id="{C0F809F5-A288-CC5F-FD3E-33C19FF0BD8E}"/>
              </a:ext>
            </a:extLst>
          </p:cNvPr>
          <p:cNvPicPr preferRelativeResize="0"/>
          <p:nvPr/>
        </p:nvPicPr>
        <p:blipFill>
          <a:blip r:embed="rId3"/>
          <a:srcRect l="19539" r="19539"/>
          <a:stretch/>
        </p:blipFill>
        <p:spPr>
          <a:xfrm>
            <a:off x="4571275" y="152400"/>
            <a:ext cx="4443350" cy="4862350"/>
          </a:xfrm>
          <a:prstGeom prst="rect">
            <a:avLst/>
          </a:prstGeom>
          <a:noFill/>
          <a:ln>
            <a:noFill/>
          </a:ln>
        </p:spPr>
      </p:pic>
      <p:sp>
        <p:nvSpPr>
          <p:cNvPr id="1055" name="Google Shape;1055;p56">
            <a:extLst>
              <a:ext uri="{FF2B5EF4-FFF2-40B4-BE49-F238E27FC236}">
                <a16:creationId xmlns:a16="http://schemas.microsoft.com/office/drawing/2014/main" id="{E3BD0160-540A-6587-5094-0033BD0675F4}"/>
              </a:ext>
            </a:extLst>
          </p:cNvPr>
          <p:cNvSpPr/>
          <p:nvPr/>
        </p:nvSpPr>
        <p:spPr>
          <a:xfrm>
            <a:off x="3507997" y="4144932"/>
            <a:ext cx="2700684" cy="1139890"/>
          </a:xfrm>
          <a:custGeom>
            <a:avLst/>
            <a:gdLst/>
            <a:ahLst/>
            <a:cxnLst/>
            <a:rect l="l" t="t" r="r" b="b"/>
            <a:pathLst>
              <a:path w="51278" h="24556" extrusionOk="0">
                <a:moveTo>
                  <a:pt x="21492" y="0"/>
                </a:moveTo>
                <a:cubicBezTo>
                  <a:pt x="19860" y="0"/>
                  <a:pt x="18229" y="392"/>
                  <a:pt x="16839" y="1239"/>
                </a:cubicBezTo>
                <a:cubicBezTo>
                  <a:pt x="14712" y="2515"/>
                  <a:pt x="13344" y="4613"/>
                  <a:pt x="11702" y="6406"/>
                </a:cubicBezTo>
                <a:cubicBezTo>
                  <a:pt x="9939" y="8290"/>
                  <a:pt x="7994" y="9385"/>
                  <a:pt x="5623" y="10297"/>
                </a:cubicBezTo>
                <a:cubicBezTo>
                  <a:pt x="1368" y="11968"/>
                  <a:pt x="0" y="17683"/>
                  <a:pt x="3769" y="20783"/>
                </a:cubicBezTo>
                <a:cubicBezTo>
                  <a:pt x="5309" y="22051"/>
                  <a:pt x="7337" y="22459"/>
                  <a:pt x="9365" y="22459"/>
                </a:cubicBezTo>
                <a:cubicBezTo>
                  <a:pt x="10059" y="22459"/>
                  <a:pt x="10754" y="22411"/>
                  <a:pt x="11429" y="22333"/>
                </a:cubicBezTo>
                <a:cubicBezTo>
                  <a:pt x="13732" y="22071"/>
                  <a:pt x="16013" y="21494"/>
                  <a:pt x="18310" y="21494"/>
                </a:cubicBezTo>
                <a:cubicBezTo>
                  <a:pt x="18681" y="21494"/>
                  <a:pt x="19051" y="21509"/>
                  <a:pt x="19423" y="21543"/>
                </a:cubicBezTo>
                <a:cubicBezTo>
                  <a:pt x="21976" y="21756"/>
                  <a:pt x="24317" y="22850"/>
                  <a:pt x="26748" y="23640"/>
                </a:cubicBezTo>
                <a:cubicBezTo>
                  <a:pt x="28292" y="24148"/>
                  <a:pt x="29949" y="24556"/>
                  <a:pt x="31566" y="24556"/>
                </a:cubicBezTo>
                <a:cubicBezTo>
                  <a:pt x="32464" y="24556"/>
                  <a:pt x="33349" y="24430"/>
                  <a:pt x="34195" y="24126"/>
                </a:cubicBezTo>
                <a:cubicBezTo>
                  <a:pt x="36292" y="23367"/>
                  <a:pt x="37903" y="21664"/>
                  <a:pt x="39970" y="20905"/>
                </a:cubicBezTo>
                <a:cubicBezTo>
                  <a:pt x="42341" y="19993"/>
                  <a:pt x="45107" y="20388"/>
                  <a:pt x="47448" y="19324"/>
                </a:cubicBezTo>
                <a:cubicBezTo>
                  <a:pt x="49758" y="18291"/>
                  <a:pt x="51278" y="15737"/>
                  <a:pt x="51156" y="13214"/>
                </a:cubicBezTo>
                <a:cubicBezTo>
                  <a:pt x="51004" y="10692"/>
                  <a:pt x="49180" y="8321"/>
                  <a:pt x="46779" y="7531"/>
                </a:cubicBezTo>
                <a:cubicBezTo>
                  <a:pt x="45951" y="7259"/>
                  <a:pt x="45095" y="7163"/>
                  <a:pt x="44225" y="7163"/>
                </a:cubicBezTo>
                <a:cubicBezTo>
                  <a:pt x="42152" y="7163"/>
                  <a:pt x="39998" y="7706"/>
                  <a:pt x="37935" y="7706"/>
                </a:cubicBezTo>
                <a:cubicBezTo>
                  <a:pt x="36988" y="7706"/>
                  <a:pt x="36060" y="7591"/>
                  <a:pt x="35168" y="7257"/>
                </a:cubicBezTo>
                <a:cubicBezTo>
                  <a:pt x="33314" y="6558"/>
                  <a:pt x="31916" y="5038"/>
                  <a:pt x="30396" y="3731"/>
                </a:cubicBezTo>
                <a:cubicBezTo>
                  <a:pt x="28542" y="2120"/>
                  <a:pt x="26353" y="843"/>
                  <a:pt x="23952" y="296"/>
                </a:cubicBezTo>
                <a:cubicBezTo>
                  <a:pt x="23153" y="102"/>
                  <a:pt x="22322" y="0"/>
                  <a:pt x="214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6" name="Google Shape;1056;p56">
            <a:extLst>
              <a:ext uri="{FF2B5EF4-FFF2-40B4-BE49-F238E27FC236}">
                <a16:creationId xmlns:a16="http://schemas.microsoft.com/office/drawing/2014/main" id="{32CF92B4-1FF9-495F-7850-882E902A18AE}"/>
              </a:ext>
            </a:extLst>
          </p:cNvPr>
          <p:cNvSpPr/>
          <p:nvPr/>
        </p:nvSpPr>
        <p:spPr>
          <a:xfrm>
            <a:off x="325825" y="336834"/>
            <a:ext cx="1230204" cy="597255"/>
          </a:xfrm>
          <a:custGeom>
            <a:avLst/>
            <a:gdLst/>
            <a:ahLst/>
            <a:cxnLst/>
            <a:rect l="l" t="t" r="r" b="b"/>
            <a:pathLst>
              <a:path w="58756" h="38384" extrusionOk="0">
                <a:moveTo>
                  <a:pt x="32339" y="1"/>
                </a:moveTo>
                <a:cubicBezTo>
                  <a:pt x="31819" y="1"/>
                  <a:pt x="31300" y="48"/>
                  <a:pt x="30792" y="146"/>
                </a:cubicBezTo>
                <a:cubicBezTo>
                  <a:pt x="27479" y="785"/>
                  <a:pt x="24682" y="3277"/>
                  <a:pt x="23132" y="6286"/>
                </a:cubicBezTo>
                <a:cubicBezTo>
                  <a:pt x="22220" y="8049"/>
                  <a:pt x="21673" y="9994"/>
                  <a:pt x="20579" y="11666"/>
                </a:cubicBezTo>
                <a:cubicBezTo>
                  <a:pt x="19606" y="13156"/>
                  <a:pt x="18208" y="14341"/>
                  <a:pt x="16597" y="15070"/>
                </a:cubicBezTo>
                <a:cubicBezTo>
                  <a:pt x="14074" y="16195"/>
                  <a:pt x="10913" y="16347"/>
                  <a:pt x="9120" y="18475"/>
                </a:cubicBezTo>
                <a:cubicBezTo>
                  <a:pt x="7569" y="20329"/>
                  <a:pt x="7661" y="23095"/>
                  <a:pt x="6323" y="25101"/>
                </a:cubicBezTo>
                <a:cubicBezTo>
                  <a:pt x="5533" y="26286"/>
                  <a:pt x="4348" y="27107"/>
                  <a:pt x="3223" y="27958"/>
                </a:cubicBezTo>
                <a:cubicBezTo>
                  <a:pt x="1764" y="29144"/>
                  <a:pt x="1" y="30694"/>
                  <a:pt x="31" y="32548"/>
                </a:cubicBezTo>
                <a:cubicBezTo>
                  <a:pt x="62" y="34068"/>
                  <a:pt x="1065" y="35466"/>
                  <a:pt x="2372" y="36256"/>
                </a:cubicBezTo>
                <a:cubicBezTo>
                  <a:pt x="3679" y="37077"/>
                  <a:pt x="5199" y="37381"/>
                  <a:pt x="6718" y="37624"/>
                </a:cubicBezTo>
                <a:cubicBezTo>
                  <a:pt x="10731" y="38232"/>
                  <a:pt x="14804" y="38293"/>
                  <a:pt x="18846" y="38323"/>
                </a:cubicBezTo>
                <a:cubicBezTo>
                  <a:pt x="23375" y="38354"/>
                  <a:pt x="27874" y="38384"/>
                  <a:pt x="32403" y="38384"/>
                </a:cubicBezTo>
                <a:cubicBezTo>
                  <a:pt x="36445" y="38384"/>
                  <a:pt x="39911" y="38293"/>
                  <a:pt x="43953" y="38019"/>
                </a:cubicBezTo>
                <a:cubicBezTo>
                  <a:pt x="47297" y="37746"/>
                  <a:pt x="51066" y="37442"/>
                  <a:pt x="54045" y="35922"/>
                </a:cubicBezTo>
                <a:cubicBezTo>
                  <a:pt x="57601" y="34098"/>
                  <a:pt x="58756" y="30724"/>
                  <a:pt x="58178" y="27411"/>
                </a:cubicBezTo>
                <a:cubicBezTo>
                  <a:pt x="57510" y="23733"/>
                  <a:pt x="53710" y="21393"/>
                  <a:pt x="52616" y="17836"/>
                </a:cubicBezTo>
                <a:cubicBezTo>
                  <a:pt x="52312" y="16773"/>
                  <a:pt x="52221" y="15678"/>
                  <a:pt x="52038" y="14584"/>
                </a:cubicBezTo>
                <a:cubicBezTo>
                  <a:pt x="51552" y="11940"/>
                  <a:pt x="50123" y="9295"/>
                  <a:pt x="47661" y="8262"/>
                </a:cubicBezTo>
                <a:cubicBezTo>
                  <a:pt x="45169" y="7259"/>
                  <a:pt x="41825" y="7836"/>
                  <a:pt x="40275" y="5678"/>
                </a:cubicBezTo>
                <a:cubicBezTo>
                  <a:pt x="39911" y="5162"/>
                  <a:pt x="39698" y="4584"/>
                  <a:pt x="39424" y="4007"/>
                </a:cubicBezTo>
                <a:cubicBezTo>
                  <a:pt x="38112" y="1459"/>
                  <a:pt x="35209" y="1"/>
                  <a:pt x="323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7" name="Google Shape;1057;p56">
            <a:extLst>
              <a:ext uri="{FF2B5EF4-FFF2-40B4-BE49-F238E27FC236}">
                <a16:creationId xmlns:a16="http://schemas.microsoft.com/office/drawing/2014/main" id="{1DFD5768-C079-FE28-8DBF-0E63C71BCF03}"/>
              </a:ext>
            </a:extLst>
          </p:cNvPr>
          <p:cNvSpPr/>
          <p:nvPr/>
        </p:nvSpPr>
        <p:spPr>
          <a:xfrm rot="1061686">
            <a:off x="4115542" y="-324222"/>
            <a:ext cx="1586458" cy="1727440"/>
          </a:xfrm>
          <a:custGeom>
            <a:avLst/>
            <a:gdLst/>
            <a:ahLst/>
            <a:cxnLst/>
            <a:rect l="l" t="t" r="r" b="b"/>
            <a:pathLst>
              <a:path w="23588" h="25686" fill="none" extrusionOk="0">
                <a:moveTo>
                  <a:pt x="22129" y="14682"/>
                </a:moveTo>
                <a:cubicBezTo>
                  <a:pt x="20183" y="13588"/>
                  <a:pt x="17508" y="14591"/>
                  <a:pt x="16475" y="16475"/>
                </a:cubicBezTo>
                <a:cubicBezTo>
                  <a:pt x="15837" y="17630"/>
                  <a:pt x="15928" y="19424"/>
                  <a:pt x="17204" y="19940"/>
                </a:cubicBezTo>
                <a:cubicBezTo>
                  <a:pt x="18390" y="20396"/>
                  <a:pt x="19697" y="19393"/>
                  <a:pt x="20031" y="18238"/>
                </a:cubicBezTo>
                <a:cubicBezTo>
                  <a:pt x="20244" y="17478"/>
                  <a:pt x="20092" y="16566"/>
                  <a:pt x="19454" y="16019"/>
                </a:cubicBezTo>
                <a:cubicBezTo>
                  <a:pt x="18815" y="15442"/>
                  <a:pt x="17782" y="15381"/>
                  <a:pt x="16931" y="15654"/>
                </a:cubicBezTo>
                <a:cubicBezTo>
                  <a:pt x="15077" y="16202"/>
                  <a:pt x="13861" y="17813"/>
                  <a:pt x="12554" y="19180"/>
                </a:cubicBezTo>
                <a:cubicBezTo>
                  <a:pt x="11247" y="20579"/>
                  <a:pt x="9454" y="21886"/>
                  <a:pt x="7539" y="21521"/>
                </a:cubicBezTo>
                <a:cubicBezTo>
                  <a:pt x="6657" y="21338"/>
                  <a:pt x="5806" y="20700"/>
                  <a:pt x="5745" y="19849"/>
                </a:cubicBezTo>
                <a:cubicBezTo>
                  <a:pt x="5715" y="18846"/>
                  <a:pt x="6840" y="18117"/>
                  <a:pt x="7873" y="17934"/>
                </a:cubicBezTo>
                <a:cubicBezTo>
                  <a:pt x="9879" y="17569"/>
                  <a:pt x="11946" y="18299"/>
                  <a:pt x="13557" y="19484"/>
                </a:cubicBezTo>
                <a:cubicBezTo>
                  <a:pt x="14530" y="20183"/>
                  <a:pt x="15441" y="21247"/>
                  <a:pt x="15320" y="22372"/>
                </a:cubicBezTo>
                <a:cubicBezTo>
                  <a:pt x="15198" y="23284"/>
                  <a:pt x="14499" y="24013"/>
                  <a:pt x="13770" y="24560"/>
                </a:cubicBezTo>
                <a:cubicBezTo>
                  <a:pt x="13040" y="25108"/>
                  <a:pt x="12250" y="25594"/>
                  <a:pt x="11308" y="25655"/>
                </a:cubicBezTo>
                <a:cubicBezTo>
                  <a:pt x="10396" y="25685"/>
                  <a:pt x="9393" y="25199"/>
                  <a:pt x="9180" y="24348"/>
                </a:cubicBezTo>
                <a:cubicBezTo>
                  <a:pt x="8846" y="23162"/>
                  <a:pt x="10122" y="22129"/>
                  <a:pt x="11308" y="21734"/>
                </a:cubicBezTo>
                <a:cubicBezTo>
                  <a:pt x="12524" y="21338"/>
                  <a:pt x="13922" y="21186"/>
                  <a:pt x="14742" y="20244"/>
                </a:cubicBezTo>
                <a:cubicBezTo>
                  <a:pt x="15563" y="19332"/>
                  <a:pt x="15533" y="17965"/>
                  <a:pt x="15168" y="16810"/>
                </a:cubicBezTo>
                <a:cubicBezTo>
                  <a:pt x="14894" y="15806"/>
                  <a:pt x="14347" y="14834"/>
                  <a:pt x="13466" y="14226"/>
                </a:cubicBezTo>
                <a:cubicBezTo>
                  <a:pt x="12493" y="13557"/>
                  <a:pt x="11186" y="13436"/>
                  <a:pt x="9970" y="13496"/>
                </a:cubicBezTo>
                <a:cubicBezTo>
                  <a:pt x="8481" y="13557"/>
                  <a:pt x="6931" y="13861"/>
                  <a:pt x="5776" y="14773"/>
                </a:cubicBezTo>
                <a:cubicBezTo>
                  <a:pt x="4195" y="15989"/>
                  <a:pt x="3709" y="18299"/>
                  <a:pt x="4590" y="20031"/>
                </a:cubicBezTo>
                <a:cubicBezTo>
                  <a:pt x="5472" y="21794"/>
                  <a:pt x="7630" y="22889"/>
                  <a:pt x="9636" y="22585"/>
                </a:cubicBezTo>
                <a:cubicBezTo>
                  <a:pt x="11642" y="22311"/>
                  <a:pt x="13344" y="20670"/>
                  <a:pt x="13648" y="18755"/>
                </a:cubicBezTo>
                <a:cubicBezTo>
                  <a:pt x="13739" y="18208"/>
                  <a:pt x="13739" y="17661"/>
                  <a:pt x="13527" y="17144"/>
                </a:cubicBezTo>
                <a:cubicBezTo>
                  <a:pt x="13131" y="16141"/>
                  <a:pt x="12037" y="15472"/>
                  <a:pt x="10943" y="15351"/>
                </a:cubicBezTo>
                <a:cubicBezTo>
                  <a:pt x="9818" y="15229"/>
                  <a:pt x="8724" y="15563"/>
                  <a:pt x="7751" y="16110"/>
                </a:cubicBezTo>
                <a:cubicBezTo>
                  <a:pt x="7326" y="16354"/>
                  <a:pt x="6900" y="16658"/>
                  <a:pt x="6657" y="17083"/>
                </a:cubicBezTo>
                <a:cubicBezTo>
                  <a:pt x="6080" y="18056"/>
                  <a:pt x="6657" y="19424"/>
                  <a:pt x="7721" y="19940"/>
                </a:cubicBezTo>
                <a:cubicBezTo>
                  <a:pt x="8785" y="20457"/>
                  <a:pt x="10122" y="20183"/>
                  <a:pt x="11034" y="19484"/>
                </a:cubicBezTo>
                <a:cubicBezTo>
                  <a:pt x="11946" y="18785"/>
                  <a:pt x="12493" y="17752"/>
                  <a:pt x="12827" y="16658"/>
                </a:cubicBezTo>
                <a:cubicBezTo>
                  <a:pt x="13131" y="15594"/>
                  <a:pt x="13253" y="14469"/>
                  <a:pt x="13435" y="13344"/>
                </a:cubicBezTo>
                <a:cubicBezTo>
                  <a:pt x="13557" y="12554"/>
                  <a:pt x="13739" y="11703"/>
                  <a:pt x="14317" y="11126"/>
                </a:cubicBezTo>
                <a:cubicBezTo>
                  <a:pt x="14986" y="10396"/>
                  <a:pt x="16110" y="10153"/>
                  <a:pt x="17144" y="10305"/>
                </a:cubicBezTo>
                <a:cubicBezTo>
                  <a:pt x="18815" y="10518"/>
                  <a:pt x="20366" y="11794"/>
                  <a:pt x="20730" y="13375"/>
                </a:cubicBezTo>
                <a:cubicBezTo>
                  <a:pt x="21125" y="14986"/>
                  <a:pt x="20274" y="16779"/>
                  <a:pt x="18724" y="17448"/>
                </a:cubicBezTo>
                <a:cubicBezTo>
                  <a:pt x="17174" y="18117"/>
                  <a:pt x="15107" y="17478"/>
                  <a:pt x="14317" y="16019"/>
                </a:cubicBezTo>
                <a:cubicBezTo>
                  <a:pt x="13861" y="15259"/>
                  <a:pt x="13831" y="14317"/>
                  <a:pt x="13891" y="13436"/>
                </a:cubicBezTo>
                <a:cubicBezTo>
                  <a:pt x="14043" y="11612"/>
                  <a:pt x="14742" y="9758"/>
                  <a:pt x="16201" y="8572"/>
                </a:cubicBezTo>
                <a:cubicBezTo>
                  <a:pt x="17691" y="7387"/>
                  <a:pt x="19970" y="7083"/>
                  <a:pt x="21581" y="8116"/>
                </a:cubicBezTo>
                <a:cubicBezTo>
                  <a:pt x="23162" y="9150"/>
                  <a:pt x="23588" y="11642"/>
                  <a:pt x="22159" y="12858"/>
                </a:cubicBezTo>
                <a:cubicBezTo>
                  <a:pt x="20974" y="13922"/>
                  <a:pt x="18937" y="13709"/>
                  <a:pt x="17691" y="12676"/>
                </a:cubicBezTo>
                <a:cubicBezTo>
                  <a:pt x="16779" y="11977"/>
                  <a:pt x="16201" y="10913"/>
                  <a:pt x="16080" y="9788"/>
                </a:cubicBezTo>
                <a:cubicBezTo>
                  <a:pt x="15897" y="7630"/>
                  <a:pt x="17387" y="5350"/>
                  <a:pt x="16384" y="3405"/>
                </a:cubicBezTo>
                <a:cubicBezTo>
                  <a:pt x="15837" y="2341"/>
                  <a:pt x="14560" y="1673"/>
                  <a:pt x="13314" y="1642"/>
                </a:cubicBezTo>
                <a:cubicBezTo>
                  <a:pt x="12068" y="1612"/>
                  <a:pt x="10852" y="2159"/>
                  <a:pt x="9970" y="2980"/>
                </a:cubicBezTo>
                <a:cubicBezTo>
                  <a:pt x="9545" y="3344"/>
                  <a:pt x="9180" y="3770"/>
                  <a:pt x="9028" y="4287"/>
                </a:cubicBezTo>
                <a:cubicBezTo>
                  <a:pt x="8633" y="5442"/>
                  <a:pt x="9332" y="6749"/>
                  <a:pt x="10305" y="7569"/>
                </a:cubicBezTo>
                <a:cubicBezTo>
                  <a:pt x="11277" y="8360"/>
                  <a:pt x="12524" y="8815"/>
                  <a:pt x="13679" y="9423"/>
                </a:cubicBezTo>
                <a:cubicBezTo>
                  <a:pt x="14803" y="10001"/>
                  <a:pt x="15928" y="10822"/>
                  <a:pt x="16353" y="11977"/>
                </a:cubicBezTo>
                <a:cubicBezTo>
                  <a:pt x="16809" y="13223"/>
                  <a:pt x="16414" y="14591"/>
                  <a:pt x="15745" y="15746"/>
                </a:cubicBezTo>
                <a:cubicBezTo>
                  <a:pt x="15138" y="16810"/>
                  <a:pt x="14286" y="17782"/>
                  <a:pt x="13131" y="18329"/>
                </a:cubicBezTo>
                <a:cubicBezTo>
                  <a:pt x="11186" y="19272"/>
                  <a:pt x="8542" y="18633"/>
                  <a:pt x="7204" y="16931"/>
                </a:cubicBezTo>
                <a:cubicBezTo>
                  <a:pt x="5867" y="15259"/>
                  <a:pt x="5958" y="12706"/>
                  <a:pt x="7356" y="11095"/>
                </a:cubicBezTo>
                <a:cubicBezTo>
                  <a:pt x="7873" y="10457"/>
                  <a:pt x="8694" y="9940"/>
                  <a:pt x="9545" y="10062"/>
                </a:cubicBezTo>
                <a:cubicBezTo>
                  <a:pt x="10548" y="10183"/>
                  <a:pt x="11216" y="11217"/>
                  <a:pt x="11186" y="12189"/>
                </a:cubicBezTo>
                <a:cubicBezTo>
                  <a:pt x="11156" y="13132"/>
                  <a:pt x="10548" y="14013"/>
                  <a:pt x="9788" y="14621"/>
                </a:cubicBezTo>
                <a:cubicBezTo>
                  <a:pt x="8785" y="15472"/>
                  <a:pt x="7417" y="15989"/>
                  <a:pt x="6080" y="15867"/>
                </a:cubicBezTo>
                <a:cubicBezTo>
                  <a:pt x="4742" y="15746"/>
                  <a:pt x="3435" y="14955"/>
                  <a:pt x="2918" y="13770"/>
                </a:cubicBezTo>
                <a:cubicBezTo>
                  <a:pt x="2098" y="11946"/>
                  <a:pt x="3466" y="9727"/>
                  <a:pt x="5411" y="9119"/>
                </a:cubicBezTo>
                <a:cubicBezTo>
                  <a:pt x="7356" y="8481"/>
                  <a:pt x="9575" y="9241"/>
                  <a:pt x="11095" y="10609"/>
                </a:cubicBezTo>
                <a:cubicBezTo>
                  <a:pt x="12341" y="11733"/>
                  <a:pt x="13344" y="13344"/>
                  <a:pt x="15016" y="13709"/>
                </a:cubicBezTo>
                <a:cubicBezTo>
                  <a:pt x="16445" y="14044"/>
                  <a:pt x="18056" y="13192"/>
                  <a:pt x="18572" y="11885"/>
                </a:cubicBezTo>
                <a:cubicBezTo>
                  <a:pt x="19089" y="10548"/>
                  <a:pt x="18481" y="8937"/>
                  <a:pt x="17235" y="8116"/>
                </a:cubicBezTo>
                <a:cubicBezTo>
                  <a:pt x="16019" y="7326"/>
                  <a:pt x="14256" y="7387"/>
                  <a:pt x="13071" y="8238"/>
                </a:cubicBezTo>
                <a:cubicBezTo>
                  <a:pt x="11794" y="9150"/>
                  <a:pt x="10973" y="10852"/>
                  <a:pt x="9393" y="10913"/>
                </a:cubicBezTo>
                <a:cubicBezTo>
                  <a:pt x="8177" y="10943"/>
                  <a:pt x="7143" y="9758"/>
                  <a:pt x="7083" y="8603"/>
                </a:cubicBezTo>
                <a:cubicBezTo>
                  <a:pt x="7022" y="7417"/>
                  <a:pt x="7691" y="6293"/>
                  <a:pt x="8602" y="5502"/>
                </a:cubicBezTo>
                <a:cubicBezTo>
                  <a:pt x="9514" y="4682"/>
                  <a:pt x="10761" y="4074"/>
                  <a:pt x="11976" y="4287"/>
                </a:cubicBezTo>
                <a:cubicBezTo>
                  <a:pt x="13496" y="4560"/>
                  <a:pt x="14560" y="6171"/>
                  <a:pt x="14378" y="7630"/>
                </a:cubicBezTo>
                <a:cubicBezTo>
                  <a:pt x="14195" y="9089"/>
                  <a:pt x="12979" y="10305"/>
                  <a:pt x="11520" y="10791"/>
                </a:cubicBezTo>
                <a:cubicBezTo>
                  <a:pt x="10061" y="11247"/>
                  <a:pt x="8420" y="11065"/>
                  <a:pt x="6991" y="10487"/>
                </a:cubicBezTo>
                <a:cubicBezTo>
                  <a:pt x="5806" y="10031"/>
                  <a:pt x="4712" y="9302"/>
                  <a:pt x="4013" y="8268"/>
                </a:cubicBezTo>
                <a:cubicBezTo>
                  <a:pt x="2736" y="6384"/>
                  <a:pt x="3131" y="3679"/>
                  <a:pt x="4742" y="2098"/>
                </a:cubicBezTo>
                <a:cubicBezTo>
                  <a:pt x="6384" y="487"/>
                  <a:pt x="9028" y="1"/>
                  <a:pt x="11247" y="730"/>
                </a:cubicBezTo>
                <a:cubicBezTo>
                  <a:pt x="12311" y="1065"/>
                  <a:pt x="12888" y="2554"/>
                  <a:pt x="13040" y="3679"/>
                </a:cubicBezTo>
                <a:cubicBezTo>
                  <a:pt x="13192" y="4773"/>
                  <a:pt x="12615" y="6019"/>
                  <a:pt x="11551" y="6384"/>
                </a:cubicBezTo>
                <a:cubicBezTo>
                  <a:pt x="10578" y="6749"/>
                  <a:pt x="9514" y="6323"/>
                  <a:pt x="8511" y="6049"/>
                </a:cubicBezTo>
                <a:cubicBezTo>
                  <a:pt x="6596" y="5502"/>
                  <a:pt x="4469" y="5594"/>
                  <a:pt x="2766" y="6627"/>
                </a:cubicBezTo>
                <a:cubicBezTo>
                  <a:pt x="1095" y="7660"/>
                  <a:pt x="61" y="9819"/>
                  <a:pt x="639" y="11673"/>
                </a:cubicBezTo>
                <a:cubicBezTo>
                  <a:pt x="943" y="12585"/>
                  <a:pt x="1672" y="13436"/>
                  <a:pt x="2615" y="13557"/>
                </a:cubicBezTo>
                <a:cubicBezTo>
                  <a:pt x="3557" y="13648"/>
                  <a:pt x="4590" y="12737"/>
                  <a:pt x="4317" y="11825"/>
                </a:cubicBezTo>
                <a:cubicBezTo>
                  <a:pt x="4134" y="11126"/>
                  <a:pt x="3374" y="10730"/>
                  <a:pt x="2675" y="10822"/>
                </a:cubicBezTo>
                <a:cubicBezTo>
                  <a:pt x="1976" y="10913"/>
                  <a:pt x="1368" y="11399"/>
                  <a:pt x="1004" y="12007"/>
                </a:cubicBezTo>
                <a:cubicBezTo>
                  <a:pt x="0" y="13557"/>
                  <a:pt x="426" y="15806"/>
                  <a:pt x="1855" y="16961"/>
                </a:cubicBezTo>
                <a:cubicBezTo>
                  <a:pt x="3283" y="18117"/>
                  <a:pt x="5502" y="18147"/>
                  <a:pt x="6991" y="17053"/>
                </a:cubicBezTo>
              </a:path>
            </a:pathLst>
          </a:custGeom>
          <a:no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41475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1">
          <a:extLst>
            <a:ext uri="{FF2B5EF4-FFF2-40B4-BE49-F238E27FC236}">
              <a16:creationId xmlns:a16="http://schemas.microsoft.com/office/drawing/2014/main" id="{4156F6DB-BCC6-B84E-1D56-C590D2EBE5E8}"/>
            </a:ext>
          </a:extLst>
        </p:cNvPr>
        <p:cNvGrpSpPr/>
        <p:nvPr/>
      </p:nvGrpSpPr>
      <p:grpSpPr>
        <a:xfrm>
          <a:off x="0" y="0"/>
          <a:ext cx="0" cy="0"/>
          <a:chOff x="0" y="0"/>
          <a:chExt cx="0" cy="0"/>
        </a:xfrm>
      </p:grpSpPr>
      <p:sp>
        <p:nvSpPr>
          <p:cNvPr id="1052" name="Google Shape;1052;p56">
            <a:extLst>
              <a:ext uri="{FF2B5EF4-FFF2-40B4-BE49-F238E27FC236}">
                <a16:creationId xmlns:a16="http://schemas.microsoft.com/office/drawing/2014/main" id="{1A54C97A-1DF1-C056-2A95-EFD16900E708}"/>
              </a:ext>
            </a:extLst>
          </p:cNvPr>
          <p:cNvSpPr txBox="1">
            <a:spLocks noGrp="1"/>
          </p:cNvSpPr>
          <p:nvPr>
            <p:ph type="title"/>
          </p:nvPr>
        </p:nvSpPr>
        <p:spPr>
          <a:xfrm>
            <a:off x="129375" y="951179"/>
            <a:ext cx="4204870" cy="597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000" dirty="0"/>
              <a:t>Intersectional Pedagogy</a:t>
            </a:r>
            <a:endParaRPr sz="2000" dirty="0"/>
          </a:p>
        </p:txBody>
      </p:sp>
      <p:sp>
        <p:nvSpPr>
          <p:cNvPr id="1053" name="Google Shape;1053;p56">
            <a:extLst>
              <a:ext uri="{FF2B5EF4-FFF2-40B4-BE49-F238E27FC236}">
                <a16:creationId xmlns:a16="http://schemas.microsoft.com/office/drawing/2014/main" id="{E3863E4B-6F7D-29B3-FD91-AF9623E0EBC8}"/>
              </a:ext>
            </a:extLst>
          </p:cNvPr>
          <p:cNvSpPr txBox="1">
            <a:spLocks noGrp="1"/>
          </p:cNvSpPr>
          <p:nvPr>
            <p:ph type="body" idx="1"/>
          </p:nvPr>
        </p:nvSpPr>
        <p:spPr>
          <a:xfrm>
            <a:off x="43275" y="1565569"/>
            <a:ext cx="4443350" cy="3577931"/>
          </a:xfrm>
          <a:prstGeom prst="rect">
            <a:avLst/>
          </a:prstGeom>
        </p:spPr>
        <p:txBody>
          <a:bodyPr spcFirstLastPara="1" wrap="square" lIns="91425" tIns="91425" rIns="91425" bIns="91425" anchor="ctr" anchorCtr="0">
            <a:noAutofit/>
          </a:bodyPr>
          <a:lstStyle/>
          <a:p>
            <a:pPr marL="0" indent="0">
              <a:buNone/>
            </a:pPr>
            <a:endParaRPr lang="en-US" sz="1800" dirty="0">
              <a:solidFill>
                <a:srgbClr val="525252"/>
              </a:solidFill>
              <a:effectLst/>
              <a:latin typeface="Arial" panose="020B0604020202020204" pitchFamily="34" charset="0"/>
              <a:ea typeface="Times New Roman" panose="02020603050405020304" pitchFamily="18" charset="0"/>
              <a:cs typeface="Arial" panose="020B0604020202020204" pitchFamily="34" charset="0"/>
            </a:endParaRPr>
          </a:p>
          <a:p>
            <a:pPr marL="342900" indent="-342900"/>
            <a:r>
              <a:rPr lang="en-GB" sz="180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Intersectional pedagogy is premised on the following assumptions:</a:t>
            </a: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r>
              <a:rPr lang="en-GB" sz="140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Using intersectionality to teach demands an emphasis on socio-political agency.</a:t>
            </a:r>
          </a:p>
          <a:p>
            <a:pPr marL="800100" lvl="1" indent="-342900"/>
            <a:r>
              <a:rPr lang="en-GB" sz="180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Identity is an intricate layering of different social settings.</a:t>
            </a: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r>
              <a:rPr lang="en-GB" sz="1800" dirty="0">
                <a:solidFill>
                  <a:srgbClr val="525252"/>
                </a:solidFill>
                <a:effectLst/>
                <a:latin typeface="Arial" panose="020B0604020202020204" pitchFamily="34" charset="0"/>
                <a:ea typeface="Times New Roman" panose="02020603050405020304" pitchFamily="18" charset="0"/>
                <a:cs typeface="Arial" panose="020B0604020202020204" pitchFamily="34" charset="0"/>
              </a:rPr>
              <a:t>Intersectionality is a tool for exposing oppression, privilege, and power.</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indent="-342900"/>
            <a:endParaRPr lang="en-US" sz="1800" dirty="0"/>
          </a:p>
          <a:p>
            <a:pPr marL="342900" indent="-342900"/>
            <a:endParaRPr lang="en-US" sz="1800" dirty="0"/>
          </a:p>
        </p:txBody>
      </p:sp>
      <p:pic>
        <p:nvPicPr>
          <p:cNvPr id="1054" name="Google Shape;1054;p56">
            <a:extLst>
              <a:ext uri="{FF2B5EF4-FFF2-40B4-BE49-F238E27FC236}">
                <a16:creationId xmlns:a16="http://schemas.microsoft.com/office/drawing/2014/main" id="{C0F809F5-A288-CC5F-FD3E-33C19FF0BD8E}"/>
              </a:ext>
            </a:extLst>
          </p:cNvPr>
          <p:cNvPicPr preferRelativeResize="0"/>
          <p:nvPr/>
        </p:nvPicPr>
        <p:blipFill>
          <a:blip r:embed="rId3"/>
          <a:srcRect l="19539" r="19539"/>
          <a:stretch/>
        </p:blipFill>
        <p:spPr>
          <a:xfrm>
            <a:off x="4571275" y="152400"/>
            <a:ext cx="4443350" cy="4862350"/>
          </a:xfrm>
          <a:prstGeom prst="rect">
            <a:avLst/>
          </a:prstGeom>
          <a:noFill/>
          <a:ln>
            <a:noFill/>
          </a:ln>
        </p:spPr>
      </p:pic>
      <p:sp>
        <p:nvSpPr>
          <p:cNvPr id="1055" name="Google Shape;1055;p56">
            <a:extLst>
              <a:ext uri="{FF2B5EF4-FFF2-40B4-BE49-F238E27FC236}">
                <a16:creationId xmlns:a16="http://schemas.microsoft.com/office/drawing/2014/main" id="{E3BD0160-540A-6587-5094-0033BD0675F4}"/>
              </a:ext>
            </a:extLst>
          </p:cNvPr>
          <p:cNvSpPr/>
          <p:nvPr/>
        </p:nvSpPr>
        <p:spPr>
          <a:xfrm>
            <a:off x="3507997" y="4144932"/>
            <a:ext cx="2700684" cy="1139890"/>
          </a:xfrm>
          <a:custGeom>
            <a:avLst/>
            <a:gdLst/>
            <a:ahLst/>
            <a:cxnLst/>
            <a:rect l="l" t="t" r="r" b="b"/>
            <a:pathLst>
              <a:path w="51278" h="24556" extrusionOk="0">
                <a:moveTo>
                  <a:pt x="21492" y="0"/>
                </a:moveTo>
                <a:cubicBezTo>
                  <a:pt x="19860" y="0"/>
                  <a:pt x="18229" y="392"/>
                  <a:pt x="16839" y="1239"/>
                </a:cubicBezTo>
                <a:cubicBezTo>
                  <a:pt x="14712" y="2515"/>
                  <a:pt x="13344" y="4613"/>
                  <a:pt x="11702" y="6406"/>
                </a:cubicBezTo>
                <a:cubicBezTo>
                  <a:pt x="9939" y="8290"/>
                  <a:pt x="7994" y="9385"/>
                  <a:pt x="5623" y="10297"/>
                </a:cubicBezTo>
                <a:cubicBezTo>
                  <a:pt x="1368" y="11968"/>
                  <a:pt x="0" y="17683"/>
                  <a:pt x="3769" y="20783"/>
                </a:cubicBezTo>
                <a:cubicBezTo>
                  <a:pt x="5309" y="22051"/>
                  <a:pt x="7337" y="22459"/>
                  <a:pt x="9365" y="22459"/>
                </a:cubicBezTo>
                <a:cubicBezTo>
                  <a:pt x="10059" y="22459"/>
                  <a:pt x="10754" y="22411"/>
                  <a:pt x="11429" y="22333"/>
                </a:cubicBezTo>
                <a:cubicBezTo>
                  <a:pt x="13732" y="22071"/>
                  <a:pt x="16013" y="21494"/>
                  <a:pt x="18310" y="21494"/>
                </a:cubicBezTo>
                <a:cubicBezTo>
                  <a:pt x="18681" y="21494"/>
                  <a:pt x="19051" y="21509"/>
                  <a:pt x="19423" y="21543"/>
                </a:cubicBezTo>
                <a:cubicBezTo>
                  <a:pt x="21976" y="21756"/>
                  <a:pt x="24317" y="22850"/>
                  <a:pt x="26748" y="23640"/>
                </a:cubicBezTo>
                <a:cubicBezTo>
                  <a:pt x="28292" y="24148"/>
                  <a:pt x="29949" y="24556"/>
                  <a:pt x="31566" y="24556"/>
                </a:cubicBezTo>
                <a:cubicBezTo>
                  <a:pt x="32464" y="24556"/>
                  <a:pt x="33349" y="24430"/>
                  <a:pt x="34195" y="24126"/>
                </a:cubicBezTo>
                <a:cubicBezTo>
                  <a:pt x="36292" y="23367"/>
                  <a:pt x="37903" y="21664"/>
                  <a:pt x="39970" y="20905"/>
                </a:cubicBezTo>
                <a:cubicBezTo>
                  <a:pt x="42341" y="19993"/>
                  <a:pt x="45107" y="20388"/>
                  <a:pt x="47448" y="19324"/>
                </a:cubicBezTo>
                <a:cubicBezTo>
                  <a:pt x="49758" y="18291"/>
                  <a:pt x="51278" y="15737"/>
                  <a:pt x="51156" y="13214"/>
                </a:cubicBezTo>
                <a:cubicBezTo>
                  <a:pt x="51004" y="10692"/>
                  <a:pt x="49180" y="8321"/>
                  <a:pt x="46779" y="7531"/>
                </a:cubicBezTo>
                <a:cubicBezTo>
                  <a:pt x="45951" y="7259"/>
                  <a:pt x="45095" y="7163"/>
                  <a:pt x="44225" y="7163"/>
                </a:cubicBezTo>
                <a:cubicBezTo>
                  <a:pt x="42152" y="7163"/>
                  <a:pt x="39998" y="7706"/>
                  <a:pt x="37935" y="7706"/>
                </a:cubicBezTo>
                <a:cubicBezTo>
                  <a:pt x="36988" y="7706"/>
                  <a:pt x="36060" y="7591"/>
                  <a:pt x="35168" y="7257"/>
                </a:cubicBezTo>
                <a:cubicBezTo>
                  <a:pt x="33314" y="6558"/>
                  <a:pt x="31916" y="5038"/>
                  <a:pt x="30396" y="3731"/>
                </a:cubicBezTo>
                <a:cubicBezTo>
                  <a:pt x="28542" y="2120"/>
                  <a:pt x="26353" y="843"/>
                  <a:pt x="23952" y="296"/>
                </a:cubicBezTo>
                <a:cubicBezTo>
                  <a:pt x="23153" y="102"/>
                  <a:pt x="22322" y="0"/>
                  <a:pt x="214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6" name="Google Shape;1056;p56">
            <a:extLst>
              <a:ext uri="{FF2B5EF4-FFF2-40B4-BE49-F238E27FC236}">
                <a16:creationId xmlns:a16="http://schemas.microsoft.com/office/drawing/2014/main" id="{32CF92B4-1FF9-495F-7850-882E902A18AE}"/>
              </a:ext>
            </a:extLst>
          </p:cNvPr>
          <p:cNvSpPr/>
          <p:nvPr/>
        </p:nvSpPr>
        <p:spPr>
          <a:xfrm>
            <a:off x="325825" y="336834"/>
            <a:ext cx="1230204" cy="597255"/>
          </a:xfrm>
          <a:custGeom>
            <a:avLst/>
            <a:gdLst/>
            <a:ahLst/>
            <a:cxnLst/>
            <a:rect l="l" t="t" r="r" b="b"/>
            <a:pathLst>
              <a:path w="58756" h="38384" extrusionOk="0">
                <a:moveTo>
                  <a:pt x="32339" y="1"/>
                </a:moveTo>
                <a:cubicBezTo>
                  <a:pt x="31819" y="1"/>
                  <a:pt x="31300" y="48"/>
                  <a:pt x="30792" y="146"/>
                </a:cubicBezTo>
                <a:cubicBezTo>
                  <a:pt x="27479" y="785"/>
                  <a:pt x="24682" y="3277"/>
                  <a:pt x="23132" y="6286"/>
                </a:cubicBezTo>
                <a:cubicBezTo>
                  <a:pt x="22220" y="8049"/>
                  <a:pt x="21673" y="9994"/>
                  <a:pt x="20579" y="11666"/>
                </a:cubicBezTo>
                <a:cubicBezTo>
                  <a:pt x="19606" y="13156"/>
                  <a:pt x="18208" y="14341"/>
                  <a:pt x="16597" y="15070"/>
                </a:cubicBezTo>
                <a:cubicBezTo>
                  <a:pt x="14074" y="16195"/>
                  <a:pt x="10913" y="16347"/>
                  <a:pt x="9120" y="18475"/>
                </a:cubicBezTo>
                <a:cubicBezTo>
                  <a:pt x="7569" y="20329"/>
                  <a:pt x="7661" y="23095"/>
                  <a:pt x="6323" y="25101"/>
                </a:cubicBezTo>
                <a:cubicBezTo>
                  <a:pt x="5533" y="26286"/>
                  <a:pt x="4348" y="27107"/>
                  <a:pt x="3223" y="27958"/>
                </a:cubicBezTo>
                <a:cubicBezTo>
                  <a:pt x="1764" y="29144"/>
                  <a:pt x="1" y="30694"/>
                  <a:pt x="31" y="32548"/>
                </a:cubicBezTo>
                <a:cubicBezTo>
                  <a:pt x="62" y="34068"/>
                  <a:pt x="1065" y="35466"/>
                  <a:pt x="2372" y="36256"/>
                </a:cubicBezTo>
                <a:cubicBezTo>
                  <a:pt x="3679" y="37077"/>
                  <a:pt x="5199" y="37381"/>
                  <a:pt x="6718" y="37624"/>
                </a:cubicBezTo>
                <a:cubicBezTo>
                  <a:pt x="10731" y="38232"/>
                  <a:pt x="14804" y="38293"/>
                  <a:pt x="18846" y="38323"/>
                </a:cubicBezTo>
                <a:cubicBezTo>
                  <a:pt x="23375" y="38354"/>
                  <a:pt x="27874" y="38384"/>
                  <a:pt x="32403" y="38384"/>
                </a:cubicBezTo>
                <a:cubicBezTo>
                  <a:pt x="36445" y="38384"/>
                  <a:pt x="39911" y="38293"/>
                  <a:pt x="43953" y="38019"/>
                </a:cubicBezTo>
                <a:cubicBezTo>
                  <a:pt x="47297" y="37746"/>
                  <a:pt x="51066" y="37442"/>
                  <a:pt x="54045" y="35922"/>
                </a:cubicBezTo>
                <a:cubicBezTo>
                  <a:pt x="57601" y="34098"/>
                  <a:pt x="58756" y="30724"/>
                  <a:pt x="58178" y="27411"/>
                </a:cubicBezTo>
                <a:cubicBezTo>
                  <a:pt x="57510" y="23733"/>
                  <a:pt x="53710" y="21393"/>
                  <a:pt x="52616" y="17836"/>
                </a:cubicBezTo>
                <a:cubicBezTo>
                  <a:pt x="52312" y="16773"/>
                  <a:pt x="52221" y="15678"/>
                  <a:pt x="52038" y="14584"/>
                </a:cubicBezTo>
                <a:cubicBezTo>
                  <a:pt x="51552" y="11940"/>
                  <a:pt x="50123" y="9295"/>
                  <a:pt x="47661" y="8262"/>
                </a:cubicBezTo>
                <a:cubicBezTo>
                  <a:pt x="45169" y="7259"/>
                  <a:pt x="41825" y="7836"/>
                  <a:pt x="40275" y="5678"/>
                </a:cubicBezTo>
                <a:cubicBezTo>
                  <a:pt x="39911" y="5162"/>
                  <a:pt x="39698" y="4584"/>
                  <a:pt x="39424" y="4007"/>
                </a:cubicBezTo>
                <a:cubicBezTo>
                  <a:pt x="38112" y="1459"/>
                  <a:pt x="35209" y="1"/>
                  <a:pt x="323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7" name="Google Shape;1057;p56">
            <a:extLst>
              <a:ext uri="{FF2B5EF4-FFF2-40B4-BE49-F238E27FC236}">
                <a16:creationId xmlns:a16="http://schemas.microsoft.com/office/drawing/2014/main" id="{1DFD5768-C079-FE28-8DBF-0E63C71BCF03}"/>
              </a:ext>
            </a:extLst>
          </p:cNvPr>
          <p:cNvSpPr/>
          <p:nvPr/>
        </p:nvSpPr>
        <p:spPr>
          <a:xfrm rot="1061686">
            <a:off x="4115542" y="-324222"/>
            <a:ext cx="1586458" cy="1727440"/>
          </a:xfrm>
          <a:custGeom>
            <a:avLst/>
            <a:gdLst/>
            <a:ahLst/>
            <a:cxnLst/>
            <a:rect l="l" t="t" r="r" b="b"/>
            <a:pathLst>
              <a:path w="23588" h="25686" fill="none" extrusionOk="0">
                <a:moveTo>
                  <a:pt x="22129" y="14682"/>
                </a:moveTo>
                <a:cubicBezTo>
                  <a:pt x="20183" y="13588"/>
                  <a:pt x="17508" y="14591"/>
                  <a:pt x="16475" y="16475"/>
                </a:cubicBezTo>
                <a:cubicBezTo>
                  <a:pt x="15837" y="17630"/>
                  <a:pt x="15928" y="19424"/>
                  <a:pt x="17204" y="19940"/>
                </a:cubicBezTo>
                <a:cubicBezTo>
                  <a:pt x="18390" y="20396"/>
                  <a:pt x="19697" y="19393"/>
                  <a:pt x="20031" y="18238"/>
                </a:cubicBezTo>
                <a:cubicBezTo>
                  <a:pt x="20244" y="17478"/>
                  <a:pt x="20092" y="16566"/>
                  <a:pt x="19454" y="16019"/>
                </a:cubicBezTo>
                <a:cubicBezTo>
                  <a:pt x="18815" y="15442"/>
                  <a:pt x="17782" y="15381"/>
                  <a:pt x="16931" y="15654"/>
                </a:cubicBezTo>
                <a:cubicBezTo>
                  <a:pt x="15077" y="16202"/>
                  <a:pt x="13861" y="17813"/>
                  <a:pt x="12554" y="19180"/>
                </a:cubicBezTo>
                <a:cubicBezTo>
                  <a:pt x="11247" y="20579"/>
                  <a:pt x="9454" y="21886"/>
                  <a:pt x="7539" y="21521"/>
                </a:cubicBezTo>
                <a:cubicBezTo>
                  <a:pt x="6657" y="21338"/>
                  <a:pt x="5806" y="20700"/>
                  <a:pt x="5745" y="19849"/>
                </a:cubicBezTo>
                <a:cubicBezTo>
                  <a:pt x="5715" y="18846"/>
                  <a:pt x="6840" y="18117"/>
                  <a:pt x="7873" y="17934"/>
                </a:cubicBezTo>
                <a:cubicBezTo>
                  <a:pt x="9879" y="17569"/>
                  <a:pt x="11946" y="18299"/>
                  <a:pt x="13557" y="19484"/>
                </a:cubicBezTo>
                <a:cubicBezTo>
                  <a:pt x="14530" y="20183"/>
                  <a:pt x="15441" y="21247"/>
                  <a:pt x="15320" y="22372"/>
                </a:cubicBezTo>
                <a:cubicBezTo>
                  <a:pt x="15198" y="23284"/>
                  <a:pt x="14499" y="24013"/>
                  <a:pt x="13770" y="24560"/>
                </a:cubicBezTo>
                <a:cubicBezTo>
                  <a:pt x="13040" y="25108"/>
                  <a:pt x="12250" y="25594"/>
                  <a:pt x="11308" y="25655"/>
                </a:cubicBezTo>
                <a:cubicBezTo>
                  <a:pt x="10396" y="25685"/>
                  <a:pt x="9393" y="25199"/>
                  <a:pt x="9180" y="24348"/>
                </a:cubicBezTo>
                <a:cubicBezTo>
                  <a:pt x="8846" y="23162"/>
                  <a:pt x="10122" y="22129"/>
                  <a:pt x="11308" y="21734"/>
                </a:cubicBezTo>
                <a:cubicBezTo>
                  <a:pt x="12524" y="21338"/>
                  <a:pt x="13922" y="21186"/>
                  <a:pt x="14742" y="20244"/>
                </a:cubicBezTo>
                <a:cubicBezTo>
                  <a:pt x="15563" y="19332"/>
                  <a:pt x="15533" y="17965"/>
                  <a:pt x="15168" y="16810"/>
                </a:cubicBezTo>
                <a:cubicBezTo>
                  <a:pt x="14894" y="15806"/>
                  <a:pt x="14347" y="14834"/>
                  <a:pt x="13466" y="14226"/>
                </a:cubicBezTo>
                <a:cubicBezTo>
                  <a:pt x="12493" y="13557"/>
                  <a:pt x="11186" y="13436"/>
                  <a:pt x="9970" y="13496"/>
                </a:cubicBezTo>
                <a:cubicBezTo>
                  <a:pt x="8481" y="13557"/>
                  <a:pt x="6931" y="13861"/>
                  <a:pt x="5776" y="14773"/>
                </a:cubicBezTo>
                <a:cubicBezTo>
                  <a:pt x="4195" y="15989"/>
                  <a:pt x="3709" y="18299"/>
                  <a:pt x="4590" y="20031"/>
                </a:cubicBezTo>
                <a:cubicBezTo>
                  <a:pt x="5472" y="21794"/>
                  <a:pt x="7630" y="22889"/>
                  <a:pt x="9636" y="22585"/>
                </a:cubicBezTo>
                <a:cubicBezTo>
                  <a:pt x="11642" y="22311"/>
                  <a:pt x="13344" y="20670"/>
                  <a:pt x="13648" y="18755"/>
                </a:cubicBezTo>
                <a:cubicBezTo>
                  <a:pt x="13739" y="18208"/>
                  <a:pt x="13739" y="17661"/>
                  <a:pt x="13527" y="17144"/>
                </a:cubicBezTo>
                <a:cubicBezTo>
                  <a:pt x="13131" y="16141"/>
                  <a:pt x="12037" y="15472"/>
                  <a:pt x="10943" y="15351"/>
                </a:cubicBezTo>
                <a:cubicBezTo>
                  <a:pt x="9818" y="15229"/>
                  <a:pt x="8724" y="15563"/>
                  <a:pt x="7751" y="16110"/>
                </a:cubicBezTo>
                <a:cubicBezTo>
                  <a:pt x="7326" y="16354"/>
                  <a:pt x="6900" y="16658"/>
                  <a:pt x="6657" y="17083"/>
                </a:cubicBezTo>
                <a:cubicBezTo>
                  <a:pt x="6080" y="18056"/>
                  <a:pt x="6657" y="19424"/>
                  <a:pt x="7721" y="19940"/>
                </a:cubicBezTo>
                <a:cubicBezTo>
                  <a:pt x="8785" y="20457"/>
                  <a:pt x="10122" y="20183"/>
                  <a:pt x="11034" y="19484"/>
                </a:cubicBezTo>
                <a:cubicBezTo>
                  <a:pt x="11946" y="18785"/>
                  <a:pt x="12493" y="17752"/>
                  <a:pt x="12827" y="16658"/>
                </a:cubicBezTo>
                <a:cubicBezTo>
                  <a:pt x="13131" y="15594"/>
                  <a:pt x="13253" y="14469"/>
                  <a:pt x="13435" y="13344"/>
                </a:cubicBezTo>
                <a:cubicBezTo>
                  <a:pt x="13557" y="12554"/>
                  <a:pt x="13739" y="11703"/>
                  <a:pt x="14317" y="11126"/>
                </a:cubicBezTo>
                <a:cubicBezTo>
                  <a:pt x="14986" y="10396"/>
                  <a:pt x="16110" y="10153"/>
                  <a:pt x="17144" y="10305"/>
                </a:cubicBezTo>
                <a:cubicBezTo>
                  <a:pt x="18815" y="10518"/>
                  <a:pt x="20366" y="11794"/>
                  <a:pt x="20730" y="13375"/>
                </a:cubicBezTo>
                <a:cubicBezTo>
                  <a:pt x="21125" y="14986"/>
                  <a:pt x="20274" y="16779"/>
                  <a:pt x="18724" y="17448"/>
                </a:cubicBezTo>
                <a:cubicBezTo>
                  <a:pt x="17174" y="18117"/>
                  <a:pt x="15107" y="17478"/>
                  <a:pt x="14317" y="16019"/>
                </a:cubicBezTo>
                <a:cubicBezTo>
                  <a:pt x="13861" y="15259"/>
                  <a:pt x="13831" y="14317"/>
                  <a:pt x="13891" y="13436"/>
                </a:cubicBezTo>
                <a:cubicBezTo>
                  <a:pt x="14043" y="11612"/>
                  <a:pt x="14742" y="9758"/>
                  <a:pt x="16201" y="8572"/>
                </a:cubicBezTo>
                <a:cubicBezTo>
                  <a:pt x="17691" y="7387"/>
                  <a:pt x="19970" y="7083"/>
                  <a:pt x="21581" y="8116"/>
                </a:cubicBezTo>
                <a:cubicBezTo>
                  <a:pt x="23162" y="9150"/>
                  <a:pt x="23588" y="11642"/>
                  <a:pt x="22159" y="12858"/>
                </a:cubicBezTo>
                <a:cubicBezTo>
                  <a:pt x="20974" y="13922"/>
                  <a:pt x="18937" y="13709"/>
                  <a:pt x="17691" y="12676"/>
                </a:cubicBezTo>
                <a:cubicBezTo>
                  <a:pt x="16779" y="11977"/>
                  <a:pt x="16201" y="10913"/>
                  <a:pt x="16080" y="9788"/>
                </a:cubicBezTo>
                <a:cubicBezTo>
                  <a:pt x="15897" y="7630"/>
                  <a:pt x="17387" y="5350"/>
                  <a:pt x="16384" y="3405"/>
                </a:cubicBezTo>
                <a:cubicBezTo>
                  <a:pt x="15837" y="2341"/>
                  <a:pt x="14560" y="1673"/>
                  <a:pt x="13314" y="1642"/>
                </a:cubicBezTo>
                <a:cubicBezTo>
                  <a:pt x="12068" y="1612"/>
                  <a:pt x="10852" y="2159"/>
                  <a:pt x="9970" y="2980"/>
                </a:cubicBezTo>
                <a:cubicBezTo>
                  <a:pt x="9545" y="3344"/>
                  <a:pt x="9180" y="3770"/>
                  <a:pt x="9028" y="4287"/>
                </a:cubicBezTo>
                <a:cubicBezTo>
                  <a:pt x="8633" y="5442"/>
                  <a:pt x="9332" y="6749"/>
                  <a:pt x="10305" y="7569"/>
                </a:cubicBezTo>
                <a:cubicBezTo>
                  <a:pt x="11277" y="8360"/>
                  <a:pt x="12524" y="8815"/>
                  <a:pt x="13679" y="9423"/>
                </a:cubicBezTo>
                <a:cubicBezTo>
                  <a:pt x="14803" y="10001"/>
                  <a:pt x="15928" y="10822"/>
                  <a:pt x="16353" y="11977"/>
                </a:cubicBezTo>
                <a:cubicBezTo>
                  <a:pt x="16809" y="13223"/>
                  <a:pt x="16414" y="14591"/>
                  <a:pt x="15745" y="15746"/>
                </a:cubicBezTo>
                <a:cubicBezTo>
                  <a:pt x="15138" y="16810"/>
                  <a:pt x="14286" y="17782"/>
                  <a:pt x="13131" y="18329"/>
                </a:cubicBezTo>
                <a:cubicBezTo>
                  <a:pt x="11186" y="19272"/>
                  <a:pt x="8542" y="18633"/>
                  <a:pt x="7204" y="16931"/>
                </a:cubicBezTo>
                <a:cubicBezTo>
                  <a:pt x="5867" y="15259"/>
                  <a:pt x="5958" y="12706"/>
                  <a:pt x="7356" y="11095"/>
                </a:cubicBezTo>
                <a:cubicBezTo>
                  <a:pt x="7873" y="10457"/>
                  <a:pt x="8694" y="9940"/>
                  <a:pt x="9545" y="10062"/>
                </a:cubicBezTo>
                <a:cubicBezTo>
                  <a:pt x="10548" y="10183"/>
                  <a:pt x="11216" y="11217"/>
                  <a:pt x="11186" y="12189"/>
                </a:cubicBezTo>
                <a:cubicBezTo>
                  <a:pt x="11156" y="13132"/>
                  <a:pt x="10548" y="14013"/>
                  <a:pt x="9788" y="14621"/>
                </a:cubicBezTo>
                <a:cubicBezTo>
                  <a:pt x="8785" y="15472"/>
                  <a:pt x="7417" y="15989"/>
                  <a:pt x="6080" y="15867"/>
                </a:cubicBezTo>
                <a:cubicBezTo>
                  <a:pt x="4742" y="15746"/>
                  <a:pt x="3435" y="14955"/>
                  <a:pt x="2918" y="13770"/>
                </a:cubicBezTo>
                <a:cubicBezTo>
                  <a:pt x="2098" y="11946"/>
                  <a:pt x="3466" y="9727"/>
                  <a:pt x="5411" y="9119"/>
                </a:cubicBezTo>
                <a:cubicBezTo>
                  <a:pt x="7356" y="8481"/>
                  <a:pt x="9575" y="9241"/>
                  <a:pt x="11095" y="10609"/>
                </a:cubicBezTo>
                <a:cubicBezTo>
                  <a:pt x="12341" y="11733"/>
                  <a:pt x="13344" y="13344"/>
                  <a:pt x="15016" y="13709"/>
                </a:cubicBezTo>
                <a:cubicBezTo>
                  <a:pt x="16445" y="14044"/>
                  <a:pt x="18056" y="13192"/>
                  <a:pt x="18572" y="11885"/>
                </a:cubicBezTo>
                <a:cubicBezTo>
                  <a:pt x="19089" y="10548"/>
                  <a:pt x="18481" y="8937"/>
                  <a:pt x="17235" y="8116"/>
                </a:cubicBezTo>
                <a:cubicBezTo>
                  <a:pt x="16019" y="7326"/>
                  <a:pt x="14256" y="7387"/>
                  <a:pt x="13071" y="8238"/>
                </a:cubicBezTo>
                <a:cubicBezTo>
                  <a:pt x="11794" y="9150"/>
                  <a:pt x="10973" y="10852"/>
                  <a:pt x="9393" y="10913"/>
                </a:cubicBezTo>
                <a:cubicBezTo>
                  <a:pt x="8177" y="10943"/>
                  <a:pt x="7143" y="9758"/>
                  <a:pt x="7083" y="8603"/>
                </a:cubicBezTo>
                <a:cubicBezTo>
                  <a:pt x="7022" y="7417"/>
                  <a:pt x="7691" y="6293"/>
                  <a:pt x="8602" y="5502"/>
                </a:cubicBezTo>
                <a:cubicBezTo>
                  <a:pt x="9514" y="4682"/>
                  <a:pt x="10761" y="4074"/>
                  <a:pt x="11976" y="4287"/>
                </a:cubicBezTo>
                <a:cubicBezTo>
                  <a:pt x="13496" y="4560"/>
                  <a:pt x="14560" y="6171"/>
                  <a:pt x="14378" y="7630"/>
                </a:cubicBezTo>
                <a:cubicBezTo>
                  <a:pt x="14195" y="9089"/>
                  <a:pt x="12979" y="10305"/>
                  <a:pt x="11520" y="10791"/>
                </a:cubicBezTo>
                <a:cubicBezTo>
                  <a:pt x="10061" y="11247"/>
                  <a:pt x="8420" y="11065"/>
                  <a:pt x="6991" y="10487"/>
                </a:cubicBezTo>
                <a:cubicBezTo>
                  <a:pt x="5806" y="10031"/>
                  <a:pt x="4712" y="9302"/>
                  <a:pt x="4013" y="8268"/>
                </a:cubicBezTo>
                <a:cubicBezTo>
                  <a:pt x="2736" y="6384"/>
                  <a:pt x="3131" y="3679"/>
                  <a:pt x="4742" y="2098"/>
                </a:cubicBezTo>
                <a:cubicBezTo>
                  <a:pt x="6384" y="487"/>
                  <a:pt x="9028" y="1"/>
                  <a:pt x="11247" y="730"/>
                </a:cubicBezTo>
                <a:cubicBezTo>
                  <a:pt x="12311" y="1065"/>
                  <a:pt x="12888" y="2554"/>
                  <a:pt x="13040" y="3679"/>
                </a:cubicBezTo>
                <a:cubicBezTo>
                  <a:pt x="13192" y="4773"/>
                  <a:pt x="12615" y="6019"/>
                  <a:pt x="11551" y="6384"/>
                </a:cubicBezTo>
                <a:cubicBezTo>
                  <a:pt x="10578" y="6749"/>
                  <a:pt x="9514" y="6323"/>
                  <a:pt x="8511" y="6049"/>
                </a:cubicBezTo>
                <a:cubicBezTo>
                  <a:pt x="6596" y="5502"/>
                  <a:pt x="4469" y="5594"/>
                  <a:pt x="2766" y="6627"/>
                </a:cubicBezTo>
                <a:cubicBezTo>
                  <a:pt x="1095" y="7660"/>
                  <a:pt x="61" y="9819"/>
                  <a:pt x="639" y="11673"/>
                </a:cubicBezTo>
                <a:cubicBezTo>
                  <a:pt x="943" y="12585"/>
                  <a:pt x="1672" y="13436"/>
                  <a:pt x="2615" y="13557"/>
                </a:cubicBezTo>
                <a:cubicBezTo>
                  <a:pt x="3557" y="13648"/>
                  <a:pt x="4590" y="12737"/>
                  <a:pt x="4317" y="11825"/>
                </a:cubicBezTo>
                <a:cubicBezTo>
                  <a:pt x="4134" y="11126"/>
                  <a:pt x="3374" y="10730"/>
                  <a:pt x="2675" y="10822"/>
                </a:cubicBezTo>
                <a:cubicBezTo>
                  <a:pt x="1976" y="10913"/>
                  <a:pt x="1368" y="11399"/>
                  <a:pt x="1004" y="12007"/>
                </a:cubicBezTo>
                <a:cubicBezTo>
                  <a:pt x="0" y="13557"/>
                  <a:pt x="426" y="15806"/>
                  <a:pt x="1855" y="16961"/>
                </a:cubicBezTo>
                <a:cubicBezTo>
                  <a:pt x="3283" y="18117"/>
                  <a:pt x="5502" y="18147"/>
                  <a:pt x="6991" y="17053"/>
                </a:cubicBezTo>
              </a:path>
            </a:pathLst>
          </a:custGeom>
          <a:no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48574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1">
          <a:extLst>
            <a:ext uri="{FF2B5EF4-FFF2-40B4-BE49-F238E27FC236}">
              <a16:creationId xmlns:a16="http://schemas.microsoft.com/office/drawing/2014/main" id="{4156F6DB-BCC6-B84E-1D56-C590D2EBE5E8}"/>
            </a:ext>
          </a:extLst>
        </p:cNvPr>
        <p:cNvGrpSpPr/>
        <p:nvPr/>
      </p:nvGrpSpPr>
      <p:grpSpPr>
        <a:xfrm>
          <a:off x="0" y="0"/>
          <a:ext cx="0" cy="0"/>
          <a:chOff x="0" y="0"/>
          <a:chExt cx="0" cy="0"/>
        </a:xfrm>
      </p:grpSpPr>
      <p:sp>
        <p:nvSpPr>
          <p:cNvPr id="1052" name="Google Shape;1052;p56">
            <a:extLst>
              <a:ext uri="{FF2B5EF4-FFF2-40B4-BE49-F238E27FC236}">
                <a16:creationId xmlns:a16="http://schemas.microsoft.com/office/drawing/2014/main" id="{1A54C97A-1DF1-C056-2A95-EFD16900E708}"/>
              </a:ext>
            </a:extLst>
          </p:cNvPr>
          <p:cNvSpPr txBox="1">
            <a:spLocks noGrp="1"/>
          </p:cNvSpPr>
          <p:nvPr>
            <p:ph type="title"/>
          </p:nvPr>
        </p:nvSpPr>
        <p:spPr>
          <a:xfrm>
            <a:off x="129375" y="951179"/>
            <a:ext cx="4204870" cy="597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000" dirty="0"/>
              <a:t>Intersectional Pedagogy</a:t>
            </a:r>
            <a:endParaRPr sz="2000" dirty="0"/>
          </a:p>
        </p:txBody>
      </p:sp>
      <p:sp>
        <p:nvSpPr>
          <p:cNvPr id="1053" name="Google Shape;1053;p56">
            <a:extLst>
              <a:ext uri="{FF2B5EF4-FFF2-40B4-BE49-F238E27FC236}">
                <a16:creationId xmlns:a16="http://schemas.microsoft.com/office/drawing/2014/main" id="{E3863E4B-6F7D-29B3-FD91-AF9623E0EBC8}"/>
              </a:ext>
            </a:extLst>
          </p:cNvPr>
          <p:cNvSpPr txBox="1">
            <a:spLocks noGrp="1"/>
          </p:cNvSpPr>
          <p:nvPr>
            <p:ph type="body" idx="1"/>
          </p:nvPr>
        </p:nvSpPr>
        <p:spPr>
          <a:xfrm>
            <a:off x="43275" y="1565569"/>
            <a:ext cx="4443350" cy="3577931"/>
          </a:xfrm>
          <a:prstGeom prst="rect">
            <a:avLst/>
          </a:prstGeom>
        </p:spPr>
        <p:txBody>
          <a:bodyPr spcFirstLastPara="1" wrap="square" lIns="91425" tIns="91425" rIns="91425" bIns="91425" anchor="ctr" anchorCtr="0">
            <a:noAutofit/>
          </a:bodyPr>
          <a:lstStyle/>
          <a:p>
            <a:pPr marL="0" indent="0">
              <a:buNone/>
            </a:pPr>
            <a:endParaRPr lang="en-US" sz="1800" dirty="0"/>
          </a:p>
          <a:p>
            <a:pPr marL="342900" indent="-342900"/>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Recognizing intersectional identities encourages students to open up unreservedly in the classroom and realize their importance no matter their backgrounds. </a:t>
            </a:r>
            <a:endParaRPr lang="en-US"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indent="-342900"/>
            <a:r>
              <a:rPr lang="en-GB" sz="1800" dirty="0">
                <a:effectLst/>
                <a:latin typeface="Arial" panose="020B0604020202020204" pitchFamily="34" charset="0"/>
                <a:ea typeface="Times New Roman" panose="02020603050405020304" pitchFamily="18" charset="0"/>
                <a:cs typeface="Times New Roman" panose="02020603050405020304" pitchFamily="18" charset="0"/>
              </a:rPr>
              <a:t>It can also prompt critical consideration of privilege in students from dominant identities.</a:t>
            </a:r>
            <a:endParaRPr lang="en-US" sz="1800" dirty="0"/>
          </a:p>
          <a:p>
            <a:pPr marL="342900" indent="-342900"/>
            <a:endParaRPr lang="en-US" sz="1800" dirty="0"/>
          </a:p>
        </p:txBody>
      </p:sp>
      <p:pic>
        <p:nvPicPr>
          <p:cNvPr id="1054" name="Google Shape;1054;p56">
            <a:extLst>
              <a:ext uri="{FF2B5EF4-FFF2-40B4-BE49-F238E27FC236}">
                <a16:creationId xmlns:a16="http://schemas.microsoft.com/office/drawing/2014/main" id="{C0F809F5-A288-CC5F-FD3E-33C19FF0BD8E}"/>
              </a:ext>
            </a:extLst>
          </p:cNvPr>
          <p:cNvPicPr preferRelativeResize="0"/>
          <p:nvPr/>
        </p:nvPicPr>
        <p:blipFill>
          <a:blip r:embed="rId3"/>
          <a:srcRect l="27154" r="27154"/>
          <a:stretch/>
        </p:blipFill>
        <p:spPr>
          <a:xfrm>
            <a:off x="4571275" y="152400"/>
            <a:ext cx="4443350" cy="4862350"/>
          </a:xfrm>
          <a:prstGeom prst="rect">
            <a:avLst/>
          </a:prstGeom>
          <a:noFill/>
          <a:ln>
            <a:noFill/>
          </a:ln>
        </p:spPr>
      </p:pic>
      <p:sp>
        <p:nvSpPr>
          <p:cNvPr id="1055" name="Google Shape;1055;p56">
            <a:extLst>
              <a:ext uri="{FF2B5EF4-FFF2-40B4-BE49-F238E27FC236}">
                <a16:creationId xmlns:a16="http://schemas.microsoft.com/office/drawing/2014/main" id="{E3BD0160-540A-6587-5094-0033BD0675F4}"/>
              </a:ext>
            </a:extLst>
          </p:cNvPr>
          <p:cNvSpPr/>
          <p:nvPr/>
        </p:nvSpPr>
        <p:spPr>
          <a:xfrm>
            <a:off x="3507997" y="4144932"/>
            <a:ext cx="2700684" cy="1139890"/>
          </a:xfrm>
          <a:custGeom>
            <a:avLst/>
            <a:gdLst/>
            <a:ahLst/>
            <a:cxnLst/>
            <a:rect l="l" t="t" r="r" b="b"/>
            <a:pathLst>
              <a:path w="51278" h="24556" extrusionOk="0">
                <a:moveTo>
                  <a:pt x="21492" y="0"/>
                </a:moveTo>
                <a:cubicBezTo>
                  <a:pt x="19860" y="0"/>
                  <a:pt x="18229" y="392"/>
                  <a:pt x="16839" y="1239"/>
                </a:cubicBezTo>
                <a:cubicBezTo>
                  <a:pt x="14712" y="2515"/>
                  <a:pt x="13344" y="4613"/>
                  <a:pt x="11702" y="6406"/>
                </a:cubicBezTo>
                <a:cubicBezTo>
                  <a:pt x="9939" y="8290"/>
                  <a:pt x="7994" y="9385"/>
                  <a:pt x="5623" y="10297"/>
                </a:cubicBezTo>
                <a:cubicBezTo>
                  <a:pt x="1368" y="11968"/>
                  <a:pt x="0" y="17683"/>
                  <a:pt x="3769" y="20783"/>
                </a:cubicBezTo>
                <a:cubicBezTo>
                  <a:pt x="5309" y="22051"/>
                  <a:pt x="7337" y="22459"/>
                  <a:pt x="9365" y="22459"/>
                </a:cubicBezTo>
                <a:cubicBezTo>
                  <a:pt x="10059" y="22459"/>
                  <a:pt x="10754" y="22411"/>
                  <a:pt x="11429" y="22333"/>
                </a:cubicBezTo>
                <a:cubicBezTo>
                  <a:pt x="13732" y="22071"/>
                  <a:pt x="16013" y="21494"/>
                  <a:pt x="18310" y="21494"/>
                </a:cubicBezTo>
                <a:cubicBezTo>
                  <a:pt x="18681" y="21494"/>
                  <a:pt x="19051" y="21509"/>
                  <a:pt x="19423" y="21543"/>
                </a:cubicBezTo>
                <a:cubicBezTo>
                  <a:pt x="21976" y="21756"/>
                  <a:pt x="24317" y="22850"/>
                  <a:pt x="26748" y="23640"/>
                </a:cubicBezTo>
                <a:cubicBezTo>
                  <a:pt x="28292" y="24148"/>
                  <a:pt x="29949" y="24556"/>
                  <a:pt x="31566" y="24556"/>
                </a:cubicBezTo>
                <a:cubicBezTo>
                  <a:pt x="32464" y="24556"/>
                  <a:pt x="33349" y="24430"/>
                  <a:pt x="34195" y="24126"/>
                </a:cubicBezTo>
                <a:cubicBezTo>
                  <a:pt x="36292" y="23367"/>
                  <a:pt x="37903" y="21664"/>
                  <a:pt x="39970" y="20905"/>
                </a:cubicBezTo>
                <a:cubicBezTo>
                  <a:pt x="42341" y="19993"/>
                  <a:pt x="45107" y="20388"/>
                  <a:pt x="47448" y="19324"/>
                </a:cubicBezTo>
                <a:cubicBezTo>
                  <a:pt x="49758" y="18291"/>
                  <a:pt x="51278" y="15737"/>
                  <a:pt x="51156" y="13214"/>
                </a:cubicBezTo>
                <a:cubicBezTo>
                  <a:pt x="51004" y="10692"/>
                  <a:pt x="49180" y="8321"/>
                  <a:pt x="46779" y="7531"/>
                </a:cubicBezTo>
                <a:cubicBezTo>
                  <a:pt x="45951" y="7259"/>
                  <a:pt x="45095" y="7163"/>
                  <a:pt x="44225" y="7163"/>
                </a:cubicBezTo>
                <a:cubicBezTo>
                  <a:pt x="42152" y="7163"/>
                  <a:pt x="39998" y="7706"/>
                  <a:pt x="37935" y="7706"/>
                </a:cubicBezTo>
                <a:cubicBezTo>
                  <a:pt x="36988" y="7706"/>
                  <a:pt x="36060" y="7591"/>
                  <a:pt x="35168" y="7257"/>
                </a:cubicBezTo>
                <a:cubicBezTo>
                  <a:pt x="33314" y="6558"/>
                  <a:pt x="31916" y="5038"/>
                  <a:pt x="30396" y="3731"/>
                </a:cubicBezTo>
                <a:cubicBezTo>
                  <a:pt x="28542" y="2120"/>
                  <a:pt x="26353" y="843"/>
                  <a:pt x="23952" y="296"/>
                </a:cubicBezTo>
                <a:cubicBezTo>
                  <a:pt x="23153" y="102"/>
                  <a:pt x="22322" y="0"/>
                  <a:pt x="214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6" name="Google Shape;1056;p56">
            <a:extLst>
              <a:ext uri="{FF2B5EF4-FFF2-40B4-BE49-F238E27FC236}">
                <a16:creationId xmlns:a16="http://schemas.microsoft.com/office/drawing/2014/main" id="{32CF92B4-1FF9-495F-7850-882E902A18AE}"/>
              </a:ext>
            </a:extLst>
          </p:cNvPr>
          <p:cNvSpPr/>
          <p:nvPr/>
        </p:nvSpPr>
        <p:spPr>
          <a:xfrm>
            <a:off x="325825" y="336834"/>
            <a:ext cx="1230204" cy="597255"/>
          </a:xfrm>
          <a:custGeom>
            <a:avLst/>
            <a:gdLst/>
            <a:ahLst/>
            <a:cxnLst/>
            <a:rect l="l" t="t" r="r" b="b"/>
            <a:pathLst>
              <a:path w="58756" h="38384" extrusionOk="0">
                <a:moveTo>
                  <a:pt x="32339" y="1"/>
                </a:moveTo>
                <a:cubicBezTo>
                  <a:pt x="31819" y="1"/>
                  <a:pt x="31300" y="48"/>
                  <a:pt x="30792" y="146"/>
                </a:cubicBezTo>
                <a:cubicBezTo>
                  <a:pt x="27479" y="785"/>
                  <a:pt x="24682" y="3277"/>
                  <a:pt x="23132" y="6286"/>
                </a:cubicBezTo>
                <a:cubicBezTo>
                  <a:pt x="22220" y="8049"/>
                  <a:pt x="21673" y="9994"/>
                  <a:pt x="20579" y="11666"/>
                </a:cubicBezTo>
                <a:cubicBezTo>
                  <a:pt x="19606" y="13156"/>
                  <a:pt x="18208" y="14341"/>
                  <a:pt x="16597" y="15070"/>
                </a:cubicBezTo>
                <a:cubicBezTo>
                  <a:pt x="14074" y="16195"/>
                  <a:pt x="10913" y="16347"/>
                  <a:pt x="9120" y="18475"/>
                </a:cubicBezTo>
                <a:cubicBezTo>
                  <a:pt x="7569" y="20329"/>
                  <a:pt x="7661" y="23095"/>
                  <a:pt x="6323" y="25101"/>
                </a:cubicBezTo>
                <a:cubicBezTo>
                  <a:pt x="5533" y="26286"/>
                  <a:pt x="4348" y="27107"/>
                  <a:pt x="3223" y="27958"/>
                </a:cubicBezTo>
                <a:cubicBezTo>
                  <a:pt x="1764" y="29144"/>
                  <a:pt x="1" y="30694"/>
                  <a:pt x="31" y="32548"/>
                </a:cubicBezTo>
                <a:cubicBezTo>
                  <a:pt x="62" y="34068"/>
                  <a:pt x="1065" y="35466"/>
                  <a:pt x="2372" y="36256"/>
                </a:cubicBezTo>
                <a:cubicBezTo>
                  <a:pt x="3679" y="37077"/>
                  <a:pt x="5199" y="37381"/>
                  <a:pt x="6718" y="37624"/>
                </a:cubicBezTo>
                <a:cubicBezTo>
                  <a:pt x="10731" y="38232"/>
                  <a:pt x="14804" y="38293"/>
                  <a:pt x="18846" y="38323"/>
                </a:cubicBezTo>
                <a:cubicBezTo>
                  <a:pt x="23375" y="38354"/>
                  <a:pt x="27874" y="38384"/>
                  <a:pt x="32403" y="38384"/>
                </a:cubicBezTo>
                <a:cubicBezTo>
                  <a:pt x="36445" y="38384"/>
                  <a:pt x="39911" y="38293"/>
                  <a:pt x="43953" y="38019"/>
                </a:cubicBezTo>
                <a:cubicBezTo>
                  <a:pt x="47297" y="37746"/>
                  <a:pt x="51066" y="37442"/>
                  <a:pt x="54045" y="35922"/>
                </a:cubicBezTo>
                <a:cubicBezTo>
                  <a:pt x="57601" y="34098"/>
                  <a:pt x="58756" y="30724"/>
                  <a:pt x="58178" y="27411"/>
                </a:cubicBezTo>
                <a:cubicBezTo>
                  <a:pt x="57510" y="23733"/>
                  <a:pt x="53710" y="21393"/>
                  <a:pt x="52616" y="17836"/>
                </a:cubicBezTo>
                <a:cubicBezTo>
                  <a:pt x="52312" y="16773"/>
                  <a:pt x="52221" y="15678"/>
                  <a:pt x="52038" y="14584"/>
                </a:cubicBezTo>
                <a:cubicBezTo>
                  <a:pt x="51552" y="11940"/>
                  <a:pt x="50123" y="9295"/>
                  <a:pt x="47661" y="8262"/>
                </a:cubicBezTo>
                <a:cubicBezTo>
                  <a:pt x="45169" y="7259"/>
                  <a:pt x="41825" y="7836"/>
                  <a:pt x="40275" y="5678"/>
                </a:cubicBezTo>
                <a:cubicBezTo>
                  <a:pt x="39911" y="5162"/>
                  <a:pt x="39698" y="4584"/>
                  <a:pt x="39424" y="4007"/>
                </a:cubicBezTo>
                <a:cubicBezTo>
                  <a:pt x="38112" y="1459"/>
                  <a:pt x="35209" y="1"/>
                  <a:pt x="323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7" name="Google Shape;1057;p56">
            <a:extLst>
              <a:ext uri="{FF2B5EF4-FFF2-40B4-BE49-F238E27FC236}">
                <a16:creationId xmlns:a16="http://schemas.microsoft.com/office/drawing/2014/main" id="{1DFD5768-C079-FE28-8DBF-0E63C71BCF03}"/>
              </a:ext>
            </a:extLst>
          </p:cNvPr>
          <p:cNvSpPr/>
          <p:nvPr/>
        </p:nvSpPr>
        <p:spPr>
          <a:xfrm rot="1061686">
            <a:off x="4115542" y="-324222"/>
            <a:ext cx="1586458" cy="1727440"/>
          </a:xfrm>
          <a:custGeom>
            <a:avLst/>
            <a:gdLst/>
            <a:ahLst/>
            <a:cxnLst/>
            <a:rect l="l" t="t" r="r" b="b"/>
            <a:pathLst>
              <a:path w="23588" h="25686" fill="none" extrusionOk="0">
                <a:moveTo>
                  <a:pt x="22129" y="14682"/>
                </a:moveTo>
                <a:cubicBezTo>
                  <a:pt x="20183" y="13588"/>
                  <a:pt x="17508" y="14591"/>
                  <a:pt x="16475" y="16475"/>
                </a:cubicBezTo>
                <a:cubicBezTo>
                  <a:pt x="15837" y="17630"/>
                  <a:pt x="15928" y="19424"/>
                  <a:pt x="17204" y="19940"/>
                </a:cubicBezTo>
                <a:cubicBezTo>
                  <a:pt x="18390" y="20396"/>
                  <a:pt x="19697" y="19393"/>
                  <a:pt x="20031" y="18238"/>
                </a:cubicBezTo>
                <a:cubicBezTo>
                  <a:pt x="20244" y="17478"/>
                  <a:pt x="20092" y="16566"/>
                  <a:pt x="19454" y="16019"/>
                </a:cubicBezTo>
                <a:cubicBezTo>
                  <a:pt x="18815" y="15442"/>
                  <a:pt x="17782" y="15381"/>
                  <a:pt x="16931" y="15654"/>
                </a:cubicBezTo>
                <a:cubicBezTo>
                  <a:pt x="15077" y="16202"/>
                  <a:pt x="13861" y="17813"/>
                  <a:pt x="12554" y="19180"/>
                </a:cubicBezTo>
                <a:cubicBezTo>
                  <a:pt x="11247" y="20579"/>
                  <a:pt x="9454" y="21886"/>
                  <a:pt x="7539" y="21521"/>
                </a:cubicBezTo>
                <a:cubicBezTo>
                  <a:pt x="6657" y="21338"/>
                  <a:pt x="5806" y="20700"/>
                  <a:pt x="5745" y="19849"/>
                </a:cubicBezTo>
                <a:cubicBezTo>
                  <a:pt x="5715" y="18846"/>
                  <a:pt x="6840" y="18117"/>
                  <a:pt x="7873" y="17934"/>
                </a:cubicBezTo>
                <a:cubicBezTo>
                  <a:pt x="9879" y="17569"/>
                  <a:pt x="11946" y="18299"/>
                  <a:pt x="13557" y="19484"/>
                </a:cubicBezTo>
                <a:cubicBezTo>
                  <a:pt x="14530" y="20183"/>
                  <a:pt x="15441" y="21247"/>
                  <a:pt x="15320" y="22372"/>
                </a:cubicBezTo>
                <a:cubicBezTo>
                  <a:pt x="15198" y="23284"/>
                  <a:pt x="14499" y="24013"/>
                  <a:pt x="13770" y="24560"/>
                </a:cubicBezTo>
                <a:cubicBezTo>
                  <a:pt x="13040" y="25108"/>
                  <a:pt x="12250" y="25594"/>
                  <a:pt x="11308" y="25655"/>
                </a:cubicBezTo>
                <a:cubicBezTo>
                  <a:pt x="10396" y="25685"/>
                  <a:pt x="9393" y="25199"/>
                  <a:pt x="9180" y="24348"/>
                </a:cubicBezTo>
                <a:cubicBezTo>
                  <a:pt x="8846" y="23162"/>
                  <a:pt x="10122" y="22129"/>
                  <a:pt x="11308" y="21734"/>
                </a:cubicBezTo>
                <a:cubicBezTo>
                  <a:pt x="12524" y="21338"/>
                  <a:pt x="13922" y="21186"/>
                  <a:pt x="14742" y="20244"/>
                </a:cubicBezTo>
                <a:cubicBezTo>
                  <a:pt x="15563" y="19332"/>
                  <a:pt x="15533" y="17965"/>
                  <a:pt x="15168" y="16810"/>
                </a:cubicBezTo>
                <a:cubicBezTo>
                  <a:pt x="14894" y="15806"/>
                  <a:pt x="14347" y="14834"/>
                  <a:pt x="13466" y="14226"/>
                </a:cubicBezTo>
                <a:cubicBezTo>
                  <a:pt x="12493" y="13557"/>
                  <a:pt x="11186" y="13436"/>
                  <a:pt x="9970" y="13496"/>
                </a:cubicBezTo>
                <a:cubicBezTo>
                  <a:pt x="8481" y="13557"/>
                  <a:pt x="6931" y="13861"/>
                  <a:pt x="5776" y="14773"/>
                </a:cubicBezTo>
                <a:cubicBezTo>
                  <a:pt x="4195" y="15989"/>
                  <a:pt x="3709" y="18299"/>
                  <a:pt x="4590" y="20031"/>
                </a:cubicBezTo>
                <a:cubicBezTo>
                  <a:pt x="5472" y="21794"/>
                  <a:pt x="7630" y="22889"/>
                  <a:pt x="9636" y="22585"/>
                </a:cubicBezTo>
                <a:cubicBezTo>
                  <a:pt x="11642" y="22311"/>
                  <a:pt x="13344" y="20670"/>
                  <a:pt x="13648" y="18755"/>
                </a:cubicBezTo>
                <a:cubicBezTo>
                  <a:pt x="13739" y="18208"/>
                  <a:pt x="13739" y="17661"/>
                  <a:pt x="13527" y="17144"/>
                </a:cubicBezTo>
                <a:cubicBezTo>
                  <a:pt x="13131" y="16141"/>
                  <a:pt x="12037" y="15472"/>
                  <a:pt x="10943" y="15351"/>
                </a:cubicBezTo>
                <a:cubicBezTo>
                  <a:pt x="9818" y="15229"/>
                  <a:pt x="8724" y="15563"/>
                  <a:pt x="7751" y="16110"/>
                </a:cubicBezTo>
                <a:cubicBezTo>
                  <a:pt x="7326" y="16354"/>
                  <a:pt x="6900" y="16658"/>
                  <a:pt x="6657" y="17083"/>
                </a:cubicBezTo>
                <a:cubicBezTo>
                  <a:pt x="6080" y="18056"/>
                  <a:pt x="6657" y="19424"/>
                  <a:pt x="7721" y="19940"/>
                </a:cubicBezTo>
                <a:cubicBezTo>
                  <a:pt x="8785" y="20457"/>
                  <a:pt x="10122" y="20183"/>
                  <a:pt x="11034" y="19484"/>
                </a:cubicBezTo>
                <a:cubicBezTo>
                  <a:pt x="11946" y="18785"/>
                  <a:pt x="12493" y="17752"/>
                  <a:pt x="12827" y="16658"/>
                </a:cubicBezTo>
                <a:cubicBezTo>
                  <a:pt x="13131" y="15594"/>
                  <a:pt x="13253" y="14469"/>
                  <a:pt x="13435" y="13344"/>
                </a:cubicBezTo>
                <a:cubicBezTo>
                  <a:pt x="13557" y="12554"/>
                  <a:pt x="13739" y="11703"/>
                  <a:pt x="14317" y="11126"/>
                </a:cubicBezTo>
                <a:cubicBezTo>
                  <a:pt x="14986" y="10396"/>
                  <a:pt x="16110" y="10153"/>
                  <a:pt x="17144" y="10305"/>
                </a:cubicBezTo>
                <a:cubicBezTo>
                  <a:pt x="18815" y="10518"/>
                  <a:pt x="20366" y="11794"/>
                  <a:pt x="20730" y="13375"/>
                </a:cubicBezTo>
                <a:cubicBezTo>
                  <a:pt x="21125" y="14986"/>
                  <a:pt x="20274" y="16779"/>
                  <a:pt x="18724" y="17448"/>
                </a:cubicBezTo>
                <a:cubicBezTo>
                  <a:pt x="17174" y="18117"/>
                  <a:pt x="15107" y="17478"/>
                  <a:pt x="14317" y="16019"/>
                </a:cubicBezTo>
                <a:cubicBezTo>
                  <a:pt x="13861" y="15259"/>
                  <a:pt x="13831" y="14317"/>
                  <a:pt x="13891" y="13436"/>
                </a:cubicBezTo>
                <a:cubicBezTo>
                  <a:pt x="14043" y="11612"/>
                  <a:pt x="14742" y="9758"/>
                  <a:pt x="16201" y="8572"/>
                </a:cubicBezTo>
                <a:cubicBezTo>
                  <a:pt x="17691" y="7387"/>
                  <a:pt x="19970" y="7083"/>
                  <a:pt x="21581" y="8116"/>
                </a:cubicBezTo>
                <a:cubicBezTo>
                  <a:pt x="23162" y="9150"/>
                  <a:pt x="23588" y="11642"/>
                  <a:pt x="22159" y="12858"/>
                </a:cubicBezTo>
                <a:cubicBezTo>
                  <a:pt x="20974" y="13922"/>
                  <a:pt x="18937" y="13709"/>
                  <a:pt x="17691" y="12676"/>
                </a:cubicBezTo>
                <a:cubicBezTo>
                  <a:pt x="16779" y="11977"/>
                  <a:pt x="16201" y="10913"/>
                  <a:pt x="16080" y="9788"/>
                </a:cubicBezTo>
                <a:cubicBezTo>
                  <a:pt x="15897" y="7630"/>
                  <a:pt x="17387" y="5350"/>
                  <a:pt x="16384" y="3405"/>
                </a:cubicBezTo>
                <a:cubicBezTo>
                  <a:pt x="15837" y="2341"/>
                  <a:pt x="14560" y="1673"/>
                  <a:pt x="13314" y="1642"/>
                </a:cubicBezTo>
                <a:cubicBezTo>
                  <a:pt x="12068" y="1612"/>
                  <a:pt x="10852" y="2159"/>
                  <a:pt x="9970" y="2980"/>
                </a:cubicBezTo>
                <a:cubicBezTo>
                  <a:pt x="9545" y="3344"/>
                  <a:pt x="9180" y="3770"/>
                  <a:pt x="9028" y="4287"/>
                </a:cubicBezTo>
                <a:cubicBezTo>
                  <a:pt x="8633" y="5442"/>
                  <a:pt x="9332" y="6749"/>
                  <a:pt x="10305" y="7569"/>
                </a:cubicBezTo>
                <a:cubicBezTo>
                  <a:pt x="11277" y="8360"/>
                  <a:pt x="12524" y="8815"/>
                  <a:pt x="13679" y="9423"/>
                </a:cubicBezTo>
                <a:cubicBezTo>
                  <a:pt x="14803" y="10001"/>
                  <a:pt x="15928" y="10822"/>
                  <a:pt x="16353" y="11977"/>
                </a:cubicBezTo>
                <a:cubicBezTo>
                  <a:pt x="16809" y="13223"/>
                  <a:pt x="16414" y="14591"/>
                  <a:pt x="15745" y="15746"/>
                </a:cubicBezTo>
                <a:cubicBezTo>
                  <a:pt x="15138" y="16810"/>
                  <a:pt x="14286" y="17782"/>
                  <a:pt x="13131" y="18329"/>
                </a:cubicBezTo>
                <a:cubicBezTo>
                  <a:pt x="11186" y="19272"/>
                  <a:pt x="8542" y="18633"/>
                  <a:pt x="7204" y="16931"/>
                </a:cubicBezTo>
                <a:cubicBezTo>
                  <a:pt x="5867" y="15259"/>
                  <a:pt x="5958" y="12706"/>
                  <a:pt x="7356" y="11095"/>
                </a:cubicBezTo>
                <a:cubicBezTo>
                  <a:pt x="7873" y="10457"/>
                  <a:pt x="8694" y="9940"/>
                  <a:pt x="9545" y="10062"/>
                </a:cubicBezTo>
                <a:cubicBezTo>
                  <a:pt x="10548" y="10183"/>
                  <a:pt x="11216" y="11217"/>
                  <a:pt x="11186" y="12189"/>
                </a:cubicBezTo>
                <a:cubicBezTo>
                  <a:pt x="11156" y="13132"/>
                  <a:pt x="10548" y="14013"/>
                  <a:pt x="9788" y="14621"/>
                </a:cubicBezTo>
                <a:cubicBezTo>
                  <a:pt x="8785" y="15472"/>
                  <a:pt x="7417" y="15989"/>
                  <a:pt x="6080" y="15867"/>
                </a:cubicBezTo>
                <a:cubicBezTo>
                  <a:pt x="4742" y="15746"/>
                  <a:pt x="3435" y="14955"/>
                  <a:pt x="2918" y="13770"/>
                </a:cubicBezTo>
                <a:cubicBezTo>
                  <a:pt x="2098" y="11946"/>
                  <a:pt x="3466" y="9727"/>
                  <a:pt x="5411" y="9119"/>
                </a:cubicBezTo>
                <a:cubicBezTo>
                  <a:pt x="7356" y="8481"/>
                  <a:pt x="9575" y="9241"/>
                  <a:pt x="11095" y="10609"/>
                </a:cubicBezTo>
                <a:cubicBezTo>
                  <a:pt x="12341" y="11733"/>
                  <a:pt x="13344" y="13344"/>
                  <a:pt x="15016" y="13709"/>
                </a:cubicBezTo>
                <a:cubicBezTo>
                  <a:pt x="16445" y="14044"/>
                  <a:pt x="18056" y="13192"/>
                  <a:pt x="18572" y="11885"/>
                </a:cubicBezTo>
                <a:cubicBezTo>
                  <a:pt x="19089" y="10548"/>
                  <a:pt x="18481" y="8937"/>
                  <a:pt x="17235" y="8116"/>
                </a:cubicBezTo>
                <a:cubicBezTo>
                  <a:pt x="16019" y="7326"/>
                  <a:pt x="14256" y="7387"/>
                  <a:pt x="13071" y="8238"/>
                </a:cubicBezTo>
                <a:cubicBezTo>
                  <a:pt x="11794" y="9150"/>
                  <a:pt x="10973" y="10852"/>
                  <a:pt x="9393" y="10913"/>
                </a:cubicBezTo>
                <a:cubicBezTo>
                  <a:pt x="8177" y="10943"/>
                  <a:pt x="7143" y="9758"/>
                  <a:pt x="7083" y="8603"/>
                </a:cubicBezTo>
                <a:cubicBezTo>
                  <a:pt x="7022" y="7417"/>
                  <a:pt x="7691" y="6293"/>
                  <a:pt x="8602" y="5502"/>
                </a:cubicBezTo>
                <a:cubicBezTo>
                  <a:pt x="9514" y="4682"/>
                  <a:pt x="10761" y="4074"/>
                  <a:pt x="11976" y="4287"/>
                </a:cubicBezTo>
                <a:cubicBezTo>
                  <a:pt x="13496" y="4560"/>
                  <a:pt x="14560" y="6171"/>
                  <a:pt x="14378" y="7630"/>
                </a:cubicBezTo>
                <a:cubicBezTo>
                  <a:pt x="14195" y="9089"/>
                  <a:pt x="12979" y="10305"/>
                  <a:pt x="11520" y="10791"/>
                </a:cubicBezTo>
                <a:cubicBezTo>
                  <a:pt x="10061" y="11247"/>
                  <a:pt x="8420" y="11065"/>
                  <a:pt x="6991" y="10487"/>
                </a:cubicBezTo>
                <a:cubicBezTo>
                  <a:pt x="5806" y="10031"/>
                  <a:pt x="4712" y="9302"/>
                  <a:pt x="4013" y="8268"/>
                </a:cubicBezTo>
                <a:cubicBezTo>
                  <a:pt x="2736" y="6384"/>
                  <a:pt x="3131" y="3679"/>
                  <a:pt x="4742" y="2098"/>
                </a:cubicBezTo>
                <a:cubicBezTo>
                  <a:pt x="6384" y="487"/>
                  <a:pt x="9028" y="1"/>
                  <a:pt x="11247" y="730"/>
                </a:cubicBezTo>
                <a:cubicBezTo>
                  <a:pt x="12311" y="1065"/>
                  <a:pt x="12888" y="2554"/>
                  <a:pt x="13040" y="3679"/>
                </a:cubicBezTo>
                <a:cubicBezTo>
                  <a:pt x="13192" y="4773"/>
                  <a:pt x="12615" y="6019"/>
                  <a:pt x="11551" y="6384"/>
                </a:cubicBezTo>
                <a:cubicBezTo>
                  <a:pt x="10578" y="6749"/>
                  <a:pt x="9514" y="6323"/>
                  <a:pt x="8511" y="6049"/>
                </a:cubicBezTo>
                <a:cubicBezTo>
                  <a:pt x="6596" y="5502"/>
                  <a:pt x="4469" y="5594"/>
                  <a:pt x="2766" y="6627"/>
                </a:cubicBezTo>
                <a:cubicBezTo>
                  <a:pt x="1095" y="7660"/>
                  <a:pt x="61" y="9819"/>
                  <a:pt x="639" y="11673"/>
                </a:cubicBezTo>
                <a:cubicBezTo>
                  <a:pt x="943" y="12585"/>
                  <a:pt x="1672" y="13436"/>
                  <a:pt x="2615" y="13557"/>
                </a:cubicBezTo>
                <a:cubicBezTo>
                  <a:pt x="3557" y="13648"/>
                  <a:pt x="4590" y="12737"/>
                  <a:pt x="4317" y="11825"/>
                </a:cubicBezTo>
                <a:cubicBezTo>
                  <a:pt x="4134" y="11126"/>
                  <a:pt x="3374" y="10730"/>
                  <a:pt x="2675" y="10822"/>
                </a:cubicBezTo>
                <a:cubicBezTo>
                  <a:pt x="1976" y="10913"/>
                  <a:pt x="1368" y="11399"/>
                  <a:pt x="1004" y="12007"/>
                </a:cubicBezTo>
                <a:cubicBezTo>
                  <a:pt x="0" y="13557"/>
                  <a:pt x="426" y="15806"/>
                  <a:pt x="1855" y="16961"/>
                </a:cubicBezTo>
                <a:cubicBezTo>
                  <a:pt x="3283" y="18117"/>
                  <a:pt x="5502" y="18147"/>
                  <a:pt x="6991" y="17053"/>
                </a:cubicBezTo>
              </a:path>
            </a:pathLst>
          </a:custGeom>
          <a:no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24136772"/>
      </p:ext>
    </p:extLst>
  </p:cSld>
  <p:clrMapOvr>
    <a:masterClrMapping/>
  </p:clrMapOvr>
</p:sld>
</file>

<file path=ppt/theme/theme1.xml><?xml version="1.0" encoding="utf-8"?>
<a:theme xmlns:a="http://schemas.openxmlformats.org/drawingml/2006/main" name="Anxiety Disorder by Slidesgo">
  <a:themeElements>
    <a:clrScheme name="Simple Light">
      <a:dk1>
        <a:srgbClr val="3B4C6D"/>
      </a:dk1>
      <a:lt1>
        <a:srgbClr val="FFFFFF"/>
      </a:lt1>
      <a:dk2>
        <a:srgbClr val="FFF2DF"/>
      </a:dk2>
      <a:lt2>
        <a:srgbClr val="FFE5DF"/>
      </a:lt2>
      <a:accent1>
        <a:srgbClr val="1F345C"/>
      </a:accent1>
      <a:accent2>
        <a:srgbClr val="EE876D"/>
      </a:accent2>
      <a:accent3>
        <a:srgbClr val="F2A38F"/>
      </a:accent3>
      <a:accent4>
        <a:srgbClr val="FCC4B6"/>
      </a:accent4>
      <a:accent5>
        <a:srgbClr val="6085CA"/>
      </a:accent5>
      <a:accent6>
        <a:srgbClr val="B6DBF2"/>
      </a:accent6>
      <a:hlink>
        <a:srgbClr val="3B4C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2698</Words>
  <Application>Microsoft Office PowerPoint</Application>
  <PresentationFormat>On-screen Show (16:9)</PresentationFormat>
  <Paragraphs>88</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Krub</vt:lpstr>
      <vt:lpstr>Times New Roman</vt:lpstr>
      <vt:lpstr>Harmattan</vt:lpstr>
      <vt:lpstr>IBM Plex Serif SemiBold</vt:lpstr>
      <vt:lpstr>Javanese Text</vt:lpstr>
      <vt:lpstr>Calibri</vt:lpstr>
      <vt:lpstr>Anxiety Disorder by Slidesgo</vt:lpstr>
      <vt:lpstr>Intersectionality and How It Relates to Writing and Teaching English Literature By Name:</vt:lpstr>
      <vt:lpstr>Intersectionality</vt:lpstr>
      <vt:lpstr>Intersectional Reading</vt:lpstr>
      <vt:lpstr>Intersectional Reading</vt:lpstr>
      <vt:lpstr>Intersectional Reading</vt:lpstr>
      <vt:lpstr>Intersectional Reading</vt:lpstr>
      <vt:lpstr>Intersectional Reading</vt:lpstr>
      <vt:lpstr>Intersectional Pedagogy</vt:lpstr>
      <vt:lpstr>Intersectional Pedagogy</vt:lpstr>
      <vt:lpstr>Intersectional Pedagogy</vt:lpstr>
      <vt:lpstr>Intersectional Pedagogy</vt:lpstr>
      <vt:lpstr>Intersectional Pedagogy</vt:lpstr>
      <vt:lpstr>Intersectional Pedagogy</vt:lpstr>
      <vt:lpstr>Intersectional Literary Reflections</vt:lpstr>
      <vt:lpstr>Intersectional Literary Reflections</vt:lpstr>
      <vt:lpstr>Intersectional Literary Reflections</vt:lpstr>
      <vt:lpstr>Intersectional Literary Reflections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2025-04-24T17:26:12Z</dcterms:modified>
</cp:coreProperties>
</file>